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439" r:id="rId5"/>
    <p:sldId id="1061" r:id="rId6"/>
    <p:sldId id="525" r:id="rId7"/>
    <p:sldId id="428" r:id="rId8"/>
    <p:sldId id="526" r:id="rId9"/>
    <p:sldId id="527" r:id="rId10"/>
    <p:sldId id="529" r:id="rId11"/>
    <p:sldId id="542" r:id="rId12"/>
    <p:sldId id="420" r:id="rId13"/>
    <p:sldId id="514" r:id="rId14"/>
    <p:sldId id="1432" r:id="rId15"/>
    <p:sldId id="538" r:id="rId16"/>
    <p:sldId id="541" r:id="rId17"/>
    <p:sldId id="1464" r:id="rId18"/>
    <p:sldId id="1465" r:id="rId19"/>
    <p:sldId id="1466" r:id="rId20"/>
    <p:sldId id="1525" r:id="rId21"/>
  </p:sldIdLst>
  <p:sldSz cx="12192000" cy="6858000"/>
  <p:notesSz cx="6858000" cy="9144000"/>
  <p:embeddedFontLst>
    <p:embeddedFont>
      <p:font typeface="Arial Narrow" panose="020B060602020203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ish McAllister-Williams" initials="HM" lastIdx="1" clrIdx="0">
    <p:extLst>
      <p:ext uri="{19B8F6BF-5375-455C-9EA6-DF929625EA0E}">
        <p15:presenceInfo xmlns:p15="http://schemas.microsoft.com/office/powerpoint/2012/main" userId="S::nrhmw@newcastle.ac.uk::294c8b94-a55d-411a-a722-cec21f1cce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6405" autoAdjust="0"/>
  </p:normalViewPr>
  <p:slideViewPr>
    <p:cSldViewPr>
      <p:cViewPr varScale="1">
        <p:scale>
          <a:sx n="67" d="100"/>
          <a:sy n="67" d="100"/>
        </p:scale>
        <p:origin x="604" y="44"/>
      </p:cViewPr>
      <p:guideLst>
        <p:guide orient="horz" pos="2160"/>
        <p:guide pos="3840"/>
      </p:guideLst>
    </p:cSldViewPr>
  </p:slideViewPr>
  <p:notesTextViewPr>
    <p:cViewPr>
      <p:scale>
        <a:sx n="1" d="1"/>
        <a:sy n="1" d="1"/>
      </p:scale>
      <p:origin x="0" y="0"/>
    </p:cViewPr>
  </p:notesTextViewPr>
  <p:sorterViewPr>
    <p:cViewPr>
      <p:scale>
        <a:sx n="70" d="100"/>
        <a:sy n="70" d="100"/>
      </p:scale>
      <p:origin x="0" y="-25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87D5E-EA10-4840-A82D-32C6D52EC122}" type="datetimeFigureOut">
              <a:rPr lang="en-GB" smtClean="0"/>
              <a:t>06/04/2021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81A03E-7CEC-4193-9904-115CE8FE682B}" type="slidenum">
              <a:rPr lang="en-GB" smtClean="0"/>
              <a:t>‹#›</a:t>
            </a:fld>
            <a:endParaRPr lang="en-GB"/>
          </a:p>
        </p:txBody>
      </p:sp>
    </p:spTree>
    <p:extLst>
      <p:ext uri="{BB962C8B-B14F-4D97-AF65-F5344CB8AC3E}">
        <p14:creationId xmlns:p14="http://schemas.microsoft.com/office/powerpoint/2010/main" val="286064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Partial_agonist" TargetMode="External"/><Relationship Id="rId13" Type="http://schemas.openxmlformats.org/officeDocument/2006/relationships/hyperlink" Target="http://en.wikipedia.org/wiki/Bipolar_disorder" TargetMode="External"/><Relationship Id="rId18" Type="http://schemas.openxmlformats.org/officeDocument/2006/relationships/hyperlink" Target="http://en.wikipedia.org/wiki/Forest_Laboratories" TargetMode="External"/><Relationship Id="rId3" Type="http://schemas.openxmlformats.org/officeDocument/2006/relationships/hyperlink" Target="http://en.wikipedia.org/wiki/Antipsychotic" TargetMode="External"/><Relationship Id="rId7" Type="http://schemas.openxmlformats.org/officeDocument/2006/relationships/hyperlink" Target="http://en.wikipedia.org/wiki/Dopamine_receptor_D3" TargetMode="External"/><Relationship Id="rId12" Type="http://schemas.openxmlformats.org/officeDocument/2006/relationships/hyperlink" Target="http://en.wikipedia.org/wiki/Mania" TargetMode="External"/><Relationship Id="rId17" Type="http://schemas.openxmlformats.org/officeDocument/2006/relationships/hyperlink" Target="http://en.wikipedia.org/wiki/Cariprazine#cite_note-3" TargetMode="External"/><Relationship Id="rId2" Type="http://schemas.openxmlformats.org/officeDocument/2006/relationships/slide" Target="../slides/slide12.xml"/><Relationship Id="rId16" Type="http://schemas.openxmlformats.org/officeDocument/2006/relationships/hyperlink" Target="http://en.wikipedia.org/wiki/Major_depressive_disorder" TargetMode="External"/><Relationship Id="rId1" Type="http://schemas.openxmlformats.org/officeDocument/2006/relationships/notesMaster" Target="../notesMasters/notesMaster1.xml"/><Relationship Id="rId6" Type="http://schemas.openxmlformats.org/officeDocument/2006/relationships/hyperlink" Target="http://en.wikipedia.org/wiki/Dopamine_receptor_D2" TargetMode="External"/><Relationship Id="rId11" Type="http://schemas.openxmlformats.org/officeDocument/2006/relationships/hyperlink" Target="http://en.wikipedia.org/wiki/Schizophrenia" TargetMode="External"/><Relationship Id="rId5" Type="http://schemas.openxmlformats.org/officeDocument/2006/relationships/hyperlink" Target="http://en.wikipedia.org/wiki/Gedeon_Richter" TargetMode="External"/><Relationship Id="rId15" Type="http://schemas.openxmlformats.org/officeDocument/2006/relationships/hyperlink" Target="http://en.wikipedia.org/wiki/Dopaminergic_systems" TargetMode="External"/><Relationship Id="rId10" Type="http://schemas.openxmlformats.org/officeDocument/2006/relationships/hyperlink" Target="http://en.wikipedia.org/wiki/Phases_of_clinical_research#Phase_III" TargetMode="External"/><Relationship Id="rId4" Type="http://schemas.openxmlformats.org/officeDocument/2006/relationships/hyperlink" Target="http://en.wikipedia.org/wiki/Drug" TargetMode="External"/><Relationship Id="rId9" Type="http://schemas.openxmlformats.org/officeDocument/2006/relationships/hyperlink" Target="http://en.wikipedia.org/wiki/Cariprazine#cite_note-1" TargetMode="External"/><Relationship Id="rId14" Type="http://schemas.openxmlformats.org/officeDocument/2006/relationships/hyperlink" Target="http://en.wikipedia.org/wiki/Cariprazine#cite_note-Gr.C3.BCnder2010-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5412" name="Slide Number Placeholder 3"/>
          <p:cNvSpPr txBox="1">
            <a:spLocks noGrp="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7" tIns="45363" rIns="90727" bIns="4536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9CBF3E4-458C-46BB-B0AF-061F27DA2A6D}" type="slidenum">
              <a:rPr lang="en-GB" altLang="en-US" b="1">
                <a:solidFill>
                  <a:srgbClr val="000000"/>
                </a:solidFill>
                <a:latin typeface="Arial Narrow" pitchFamily="34" charset="0"/>
              </a:rPr>
              <a:pPr algn="r" eaLnBrk="1" hangingPunct="1">
                <a:spcBef>
                  <a:spcPct val="0"/>
                </a:spcBef>
              </a:pPr>
              <a:t>2</a:t>
            </a:fld>
            <a:endParaRPr lang="en-GB" altLang="en-US" b="1">
              <a:solidFill>
                <a:srgbClr val="000000"/>
              </a:solidFill>
              <a:latin typeface="Arial Narrow" pitchFamily="34" charset="0"/>
            </a:endParaRPr>
          </a:p>
        </p:txBody>
      </p:sp>
    </p:spTree>
    <p:extLst>
      <p:ext uri="{BB962C8B-B14F-4D97-AF65-F5344CB8AC3E}">
        <p14:creationId xmlns:p14="http://schemas.microsoft.com/office/powerpoint/2010/main" val="404127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EA79E35-BE2F-469D-8B03-08D0378EE1BE}"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666627" name="Rectangle 2"/>
          <p:cNvSpPr>
            <a:spLocks noGrp="1" noRot="1" noChangeAspect="1" noChangeArrowheads="1" noTextEdit="1"/>
          </p:cNvSpPr>
          <p:nvPr>
            <p:ph type="sldImg"/>
          </p:nvPr>
        </p:nvSpPr>
        <p:spPr>
          <a:xfrm>
            <a:off x="73025" y="763588"/>
            <a:ext cx="6640513" cy="3735387"/>
          </a:xfrm>
          <a:ln/>
        </p:spPr>
      </p:sp>
      <p:sp>
        <p:nvSpPr>
          <p:cNvPr id="666628" name="Rectangle 3"/>
          <p:cNvSpPr>
            <a:spLocks noGrp="1" noChangeArrowheads="1"/>
          </p:cNvSpPr>
          <p:nvPr>
            <p:ph type="body" idx="1"/>
          </p:nvPr>
        </p:nvSpPr>
        <p:spPr>
          <a:xfrm>
            <a:off x="917372" y="4955495"/>
            <a:ext cx="4955064" cy="4421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73" tIns="45136" rIns="90273" bIns="45136"/>
          <a:lstStyle/>
          <a:p>
            <a:pPr defTabSz="762000">
              <a:spcBef>
                <a:spcPct val="0"/>
              </a:spcBef>
              <a:spcAft>
                <a:spcPct val="55000"/>
              </a:spcAft>
            </a:pPr>
            <a:endParaRPr lang="en-GB" altLang="en-US" sz="1600">
              <a:solidFill>
                <a:schemeClr val="tx2"/>
              </a:solidFill>
            </a:endParaRPr>
          </a:p>
        </p:txBody>
      </p:sp>
    </p:spTree>
    <p:extLst>
      <p:ext uri="{BB962C8B-B14F-4D97-AF65-F5344CB8AC3E}">
        <p14:creationId xmlns:p14="http://schemas.microsoft.com/office/powerpoint/2010/main" val="3933996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61443" name="Rectangle 2"/>
          <p:cNvSpPr>
            <a:spLocks noGrp="1" noChangeArrowheads="1"/>
          </p:cNvSpPr>
          <p:nvPr>
            <p:ph type="body" idx="1"/>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5987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61443" name="Rectangle 2"/>
          <p:cNvSpPr>
            <a:spLocks noGrp="1" noChangeArrowheads="1"/>
          </p:cNvSpPr>
          <p:nvPr>
            <p:ph type="body" idx="1"/>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3210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995738" y="8902700"/>
            <a:ext cx="30575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AF522B4-CC9D-441F-A6B6-128AE2CBE4DC}" type="slidenum">
              <a:rPr lang="en-GB" altLang="en-US">
                <a:latin typeface="Times New Roman" panose="02020603050405020304" pitchFamily="18" charset="0"/>
              </a:rPr>
              <a:pPr algn="r" eaLnBrk="1" hangingPunct="1">
                <a:spcBef>
                  <a:spcPct val="0"/>
                </a:spcBef>
              </a:pPr>
              <a:t>10</a:t>
            </a:fld>
            <a:endParaRPr lang="en-GB" altLang="en-US">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xfrm>
            <a:off x="403225" y="703263"/>
            <a:ext cx="6246813" cy="3514725"/>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r>
              <a:rPr lang="en-GB" altLang="en-US">
                <a:latin typeface="Arial" panose="020B0604020202020204" pitchFamily="34" charset="0"/>
              </a:rPr>
              <a:t>This slide summarises current recommendations regarding when to start long-term treatment.  European guidelines and expert opinion are more conservative than those in the USA.  However they both emphasise the need to start long-term treatment early in the course of the disorder.</a:t>
            </a:r>
          </a:p>
        </p:txBody>
      </p:sp>
    </p:spTree>
    <p:extLst>
      <p:ext uri="{BB962C8B-B14F-4D97-AF65-F5344CB8AC3E}">
        <p14:creationId xmlns:p14="http://schemas.microsoft.com/office/powerpoint/2010/main" val="272271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b="1" dirty="0" err="1"/>
              <a:t>Cariprazine</a:t>
            </a:r>
            <a:r>
              <a:rPr lang="en-GB" dirty="0"/>
              <a:t> (</a:t>
            </a:r>
            <a:r>
              <a:rPr lang="en-GB" b="1" dirty="0"/>
              <a:t>RGH-188</a:t>
            </a:r>
            <a:r>
              <a:rPr lang="en-GB" dirty="0"/>
              <a:t>) is an </a:t>
            </a:r>
            <a:r>
              <a:rPr lang="en-GB" dirty="0">
                <a:hlinkClick r:id="rId3" tooltip="Antipsychotic"/>
              </a:rPr>
              <a:t>antipsychotic</a:t>
            </a:r>
            <a:r>
              <a:rPr lang="en-GB" dirty="0"/>
              <a:t> </a:t>
            </a:r>
            <a:r>
              <a:rPr lang="en-GB" dirty="0">
                <a:hlinkClick r:id="rId4" tooltip="Drug"/>
              </a:rPr>
              <a:t>drug</a:t>
            </a:r>
            <a:r>
              <a:rPr lang="en-GB" dirty="0"/>
              <a:t> under development by </a:t>
            </a:r>
            <a:r>
              <a:rPr lang="en-GB" dirty="0" err="1">
                <a:hlinkClick r:id="rId5" tooltip="Gedeon Richter"/>
              </a:rPr>
              <a:t>Gedeon</a:t>
            </a:r>
            <a:r>
              <a:rPr lang="en-GB" dirty="0">
                <a:hlinkClick r:id="rId5" tooltip="Gedeon Richter"/>
              </a:rPr>
              <a:t> Richter</a:t>
            </a:r>
            <a:r>
              <a:rPr lang="en-GB" dirty="0"/>
              <a:t>. It acts as a </a:t>
            </a:r>
            <a:r>
              <a:rPr lang="en-GB" dirty="0">
                <a:hlinkClick r:id="rId6" tooltip="Dopamine receptor D2"/>
              </a:rPr>
              <a:t>D</a:t>
            </a:r>
            <a:r>
              <a:rPr lang="en-GB" baseline="-25000" dirty="0">
                <a:hlinkClick r:id="rId6" tooltip="Dopamine receptor D2"/>
              </a:rPr>
              <a:t>2</a:t>
            </a:r>
            <a:r>
              <a:rPr lang="en-GB" dirty="0"/>
              <a:t> and </a:t>
            </a:r>
            <a:r>
              <a:rPr lang="en-GB" dirty="0">
                <a:hlinkClick r:id="rId7" tooltip="Dopamine receptor D3"/>
              </a:rPr>
              <a:t>D</a:t>
            </a:r>
            <a:r>
              <a:rPr lang="en-GB" baseline="-25000" dirty="0">
                <a:hlinkClick r:id="rId7" tooltip="Dopamine receptor D3"/>
              </a:rPr>
              <a:t>3</a:t>
            </a:r>
            <a:r>
              <a:rPr lang="en-GB" dirty="0"/>
              <a:t> receptor </a:t>
            </a:r>
            <a:r>
              <a:rPr lang="en-GB" dirty="0">
                <a:hlinkClick r:id="rId8" tooltip="Partial agonist"/>
              </a:rPr>
              <a:t>partial agonist</a:t>
            </a:r>
            <a:r>
              <a:rPr lang="en-GB" dirty="0"/>
              <a:t>, with high selectivity towards the D</a:t>
            </a:r>
            <a:r>
              <a:rPr lang="en-GB" baseline="-25000" dirty="0"/>
              <a:t>3</a:t>
            </a:r>
            <a:r>
              <a:rPr lang="en-GB" dirty="0"/>
              <a:t> receptor.</a:t>
            </a:r>
            <a:r>
              <a:rPr lang="en-GB" baseline="30000" dirty="0">
                <a:hlinkClick r:id="rId9"/>
              </a:rPr>
              <a:t>[1]</a:t>
            </a:r>
            <a:r>
              <a:rPr lang="en-GB" dirty="0"/>
              <a:t> Positive </a:t>
            </a:r>
            <a:r>
              <a:rPr lang="en-GB" dirty="0">
                <a:hlinkClick r:id="rId10" tooltip="Phases of clinical research"/>
              </a:rPr>
              <a:t>Phase III</a:t>
            </a:r>
            <a:r>
              <a:rPr lang="en-GB" dirty="0"/>
              <a:t> study results were published for </a:t>
            </a:r>
            <a:r>
              <a:rPr lang="en-GB" dirty="0">
                <a:hlinkClick r:id="rId11" tooltip="Schizophrenia"/>
              </a:rPr>
              <a:t>schizophrenia</a:t>
            </a:r>
            <a:r>
              <a:rPr lang="en-GB" dirty="0"/>
              <a:t> and </a:t>
            </a:r>
            <a:r>
              <a:rPr lang="en-GB" dirty="0">
                <a:hlinkClick r:id="rId12" tooltip="Mania"/>
              </a:rPr>
              <a:t>mania</a:t>
            </a:r>
            <a:r>
              <a:rPr lang="en-GB" dirty="0"/>
              <a:t> early 2012, while Phase II studies in </a:t>
            </a:r>
            <a:r>
              <a:rPr lang="en-GB" dirty="0">
                <a:hlinkClick r:id="rId13" tooltip="Bipolar disorder"/>
              </a:rPr>
              <a:t>bipolar disorder I</a:t>
            </a:r>
            <a:r>
              <a:rPr lang="en-GB" dirty="0"/>
              <a:t>, and for bipolar depression are in progress.</a:t>
            </a:r>
            <a:r>
              <a:rPr lang="en-GB" baseline="30000" dirty="0">
                <a:hlinkClick r:id="rId14"/>
              </a:rPr>
              <a:t>[2]</a:t>
            </a:r>
            <a:r>
              <a:rPr lang="en-GB" dirty="0"/>
              <a:t> Action on the </a:t>
            </a:r>
            <a:r>
              <a:rPr lang="en-GB" dirty="0">
                <a:hlinkClick r:id="rId15" tooltip="Dopaminergic systems"/>
              </a:rPr>
              <a:t>dopaminergic systems</a:t>
            </a:r>
            <a:r>
              <a:rPr lang="en-GB" dirty="0"/>
              <a:t> makes it also potentially useful as an add-on therapy in </a:t>
            </a:r>
            <a:r>
              <a:rPr lang="en-GB" dirty="0">
                <a:hlinkClick r:id="rId16" tooltip="Major depressive disorder"/>
              </a:rPr>
              <a:t>major depressive disorder</a:t>
            </a:r>
            <a:r>
              <a:rPr lang="en-GB" dirty="0"/>
              <a:t> </a:t>
            </a:r>
            <a:r>
              <a:rPr lang="en-GB" baseline="30000" dirty="0">
                <a:hlinkClick r:id="rId17"/>
              </a:rPr>
              <a:t>[3]</a:t>
            </a:r>
            <a:endParaRPr lang="en-GB" dirty="0"/>
          </a:p>
          <a:p>
            <a:pPr rtl="0"/>
            <a:r>
              <a:rPr lang="en-GB" dirty="0">
                <a:hlinkClick r:id="rId18" tooltip="Forest Laboratories"/>
              </a:rPr>
              <a:t>Forest Laboratories</a:t>
            </a:r>
            <a:r>
              <a:rPr lang="en-GB" dirty="0"/>
              <a:t> obtained a license on development (from the Richter - Hungary) and exclusive commercial rights in the US in 2004</a:t>
            </a:r>
          </a:p>
          <a:p>
            <a:endParaRPr lang="en-GB" dirty="0"/>
          </a:p>
        </p:txBody>
      </p:sp>
      <p:sp>
        <p:nvSpPr>
          <p:cNvPr id="4" name="Slide Number Placeholder 3"/>
          <p:cNvSpPr>
            <a:spLocks noGrp="1"/>
          </p:cNvSpPr>
          <p:nvPr>
            <p:ph type="sldNum" sz="quarter" idx="10"/>
          </p:nvPr>
        </p:nvSpPr>
        <p:spPr/>
        <p:txBody>
          <a:bodyPr/>
          <a:lstStyle/>
          <a:p>
            <a:pPr>
              <a:defRPr/>
            </a:pPr>
            <a:fld id="{4318B454-9C37-4483-8D31-B9EBB006D94B}" type="slidenum">
              <a:rPr lang="en-US" smtClean="0"/>
              <a:pPr>
                <a:defRPr/>
              </a:pPr>
              <a:t>12</a:t>
            </a:fld>
            <a:endParaRPr lang="en-US" dirty="0"/>
          </a:p>
        </p:txBody>
      </p:sp>
    </p:spTree>
    <p:extLst>
      <p:ext uri="{BB962C8B-B14F-4D97-AF65-F5344CB8AC3E}">
        <p14:creationId xmlns:p14="http://schemas.microsoft.com/office/powerpoint/2010/main" val="71901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46" indent="-164146">
              <a:buFont typeface="Arial" panose="020B0604020202020204" pitchFamily="34" charset="0"/>
              <a:buChar char="•"/>
            </a:pPr>
            <a:r>
              <a:rPr lang="en-GB" sz="1100" dirty="0"/>
              <a:t>Mean MADRS total score decreased from baseline to day 28, with greater improvement among those treated with esketamine plus AD as compared to AD plus placebo </a:t>
            </a:r>
            <a:endParaRPr lang="en-GB" dirty="0"/>
          </a:p>
          <a:p>
            <a:pPr marL="164146" indent="-164146">
              <a:buFont typeface="Arial" panose="020B0604020202020204" pitchFamily="34" charset="0"/>
              <a:buChar char="•"/>
            </a:pPr>
            <a:r>
              <a:rPr lang="en-GB" dirty="0"/>
              <a:t>The response was rapid in onset and increased over time during repeated dosing </a:t>
            </a:r>
          </a:p>
          <a:p>
            <a:pPr marL="164146" indent="-164146">
              <a:buFont typeface="Arial" panose="020B0604020202020204" pitchFamily="34" charset="0"/>
              <a:buChar char="•"/>
            </a:pPr>
            <a:r>
              <a:rPr lang="en-GB" sz="1100" dirty="0"/>
              <a:t>Least square mean and SE were based on mixed model for repeated measures (MMRM) with change from baseline as the response variable and the fixed effect model terms for treatment (esketamine + AD, placebo + AD), day, country, class of oral AD, and treatment-by-day and baseline value as a covariate</a:t>
            </a:r>
          </a:p>
          <a:p>
            <a:pPr marL="164146" indent="-164146">
              <a:buFont typeface="Arial" panose="020B0604020202020204" pitchFamily="34" charset="0"/>
              <a:buChar char="•"/>
            </a:pPr>
            <a:r>
              <a:rPr lang="en-GB" sz="1100" dirty="0"/>
              <a:t>Note: MADRS total score ranges from 0 to 60; a higher score indicates a more severe condition. Negative change in score indicates improvement</a:t>
            </a:r>
          </a:p>
          <a:p>
            <a:pPr marL="164146" indent="-164146">
              <a:buFont typeface="Arial" panose="020B0604020202020204" pitchFamily="34" charset="0"/>
              <a:buChar char="•"/>
            </a:pPr>
            <a:endParaRPr lang="en-GB" sz="1100" dirty="0"/>
          </a:p>
          <a:p>
            <a:pPr marL="0" indent="0">
              <a:buFont typeface="Arial" panose="020B0604020202020204" pitchFamily="34" charset="0"/>
              <a:buNone/>
            </a:pPr>
            <a:r>
              <a:rPr lang="en-IE" sz="1100" b="1" dirty="0"/>
              <a:t>How might an HCP frame a question about this?</a:t>
            </a:r>
          </a:p>
          <a:p>
            <a:pPr marL="256988" indent="-256988">
              <a:buFont typeface="Arial" panose="020B0604020202020204" pitchFamily="34" charset="0"/>
              <a:buChar char="•"/>
            </a:pPr>
            <a:r>
              <a:rPr lang="en-IE" sz="1100" dirty="0"/>
              <a:t>How quickly does esketamine work?</a:t>
            </a:r>
          </a:p>
          <a:p>
            <a:pPr marL="256988" indent="-256988">
              <a:buFont typeface="Arial" panose="020B0604020202020204" pitchFamily="34" charset="0"/>
              <a:buChar char="•"/>
            </a:pPr>
            <a:r>
              <a:rPr lang="en-IE" sz="1100" dirty="0"/>
              <a:t>You say esketamine works quickly, how quickly and to what extent?</a:t>
            </a:r>
          </a:p>
          <a:p>
            <a:pPr marL="256988" indent="-256988">
              <a:buFont typeface="Arial" panose="020B0604020202020204" pitchFamily="34" charset="0"/>
              <a:buChar char="•"/>
            </a:pPr>
            <a:r>
              <a:rPr lang="en-IE" sz="1100" dirty="0"/>
              <a:t>Does esketamine work quickly</a:t>
            </a:r>
          </a:p>
          <a:p>
            <a:pPr marL="256988" indent="-256988">
              <a:buFont typeface="Arial" panose="020B0604020202020204" pitchFamily="34" charset="0"/>
              <a:buChar char="•"/>
            </a:pPr>
            <a:r>
              <a:rPr lang="en-IE" sz="1100" dirty="0"/>
              <a:t>You say esketamine works quickly, but didn’t you miss that endpoint</a:t>
            </a:r>
          </a:p>
          <a:p>
            <a:pPr marL="164146" indent="-164146">
              <a:buFont typeface="Arial" panose="020B0604020202020204" pitchFamily="34" charset="0"/>
              <a:buChar char="•"/>
            </a:pPr>
            <a:endParaRPr lang="en-GB" sz="1100" dirty="0"/>
          </a:p>
          <a:p>
            <a:pPr marL="164146" indent="-164146">
              <a:buFont typeface="Arial" panose="020B0604020202020204" pitchFamily="34" charset="0"/>
              <a:buChar char="•"/>
            </a:pPr>
            <a:endParaRPr lang="en-GB" sz="1100" dirty="0"/>
          </a:p>
          <a:p>
            <a:pPr marL="164146" indent="-164146">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0616-F960-084B-8173-751158BCE6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218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mn-ea"/>
                <a:cs typeface="+mn-cs"/>
                <a:sym typeface="Verdana"/>
              </a:rPr>
              <a:t>For response with VNS 10 months vs. 7 months for TAU. p=0.139</a:t>
            </a:r>
          </a:p>
        </p:txBody>
      </p:sp>
    </p:spTree>
    <p:extLst>
      <p:ext uri="{BB962C8B-B14F-4D97-AF65-F5344CB8AC3E}">
        <p14:creationId xmlns:p14="http://schemas.microsoft.com/office/powerpoint/2010/main" val="3787480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mn-ea"/>
                <a:cs typeface="+mn-cs"/>
                <a:sym typeface="Verdana"/>
              </a:rPr>
              <a:t>For response with VNS 10 months vs. 7 months for TAU. p=0.139</a:t>
            </a:r>
          </a:p>
        </p:txBody>
      </p:sp>
    </p:spTree>
    <p:extLst>
      <p:ext uri="{BB962C8B-B14F-4D97-AF65-F5344CB8AC3E}">
        <p14:creationId xmlns:p14="http://schemas.microsoft.com/office/powerpoint/2010/main" val="2876662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F199E6-83C1-4A12-BF66-D271110A1EFC}"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60255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F199E6-83C1-4A12-BF66-D271110A1EFC}"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47702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F199E6-83C1-4A12-BF66-D271110A1EFC}"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62571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New templat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9B30E9-469A-463C-A11C-C829694A478E}"/>
              </a:ext>
            </a:extLst>
          </p:cNvPr>
          <p:cNvGrpSpPr/>
          <p:nvPr userDrawn="1"/>
        </p:nvGrpSpPr>
        <p:grpSpPr>
          <a:xfrm>
            <a:off x="263352" y="36460"/>
            <a:ext cx="11593288" cy="800252"/>
            <a:chOff x="263352" y="36460"/>
            <a:chExt cx="11593288" cy="800252"/>
          </a:xfrm>
        </p:grpSpPr>
        <p:pic>
          <p:nvPicPr>
            <p:cNvPr id="7" name="Picture 6">
              <a:extLst>
                <a:ext uri="{FF2B5EF4-FFF2-40B4-BE49-F238E27FC236}">
                  <a16:creationId xmlns:a16="http://schemas.microsoft.com/office/drawing/2014/main" id="{4718136B-141A-42F4-927E-BC2AE2F4DF2E}"/>
                </a:ext>
              </a:extLst>
            </p:cNvPr>
            <p:cNvPicPr>
              <a:picLocks noChangeAspect="1"/>
            </p:cNvPicPr>
            <p:nvPr/>
          </p:nvPicPr>
          <p:blipFill rotWithShape="1">
            <a:blip r:embed="rId2"/>
            <a:srcRect l="62600" t="15000" r="7500" b="64000"/>
            <a:stretch/>
          </p:blipFill>
          <p:spPr>
            <a:xfrm>
              <a:off x="10416480" y="36460"/>
              <a:ext cx="1440160" cy="568948"/>
            </a:xfrm>
            <a:prstGeom prst="rect">
              <a:avLst/>
            </a:prstGeom>
          </p:spPr>
        </p:pic>
        <p:grpSp>
          <p:nvGrpSpPr>
            <p:cNvPr id="8" name="Group 7">
              <a:extLst>
                <a:ext uri="{FF2B5EF4-FFF2-40B4-BE49-F238E27FC236}">
                  <a16:creationId xmlns:a16="http://schemas.microsoft.com/office/drawing/2014/main" id="{5B9B1E04-D10B-49D9-AAA1-638D7CDEA168}"/>
                </a:ext>
              </a:extLst>
            </p:cNvPr>
            <p:cNvGrpSpPr/>
            <p:nvPr/>
          </p:nvGrpSpPr>
          <p:grpSpPr>
            <a:xfrm>
              <a:off x="263352" y="107007"/>
              <a:ext cx="1152128" cy="729705"/>
              <a:chOff x="107505" y="113207"/>
              <a:chExt cx="2592288" cy="1347169"/>
            </a:xfrm>
          </p:grpSpPr>
          <p:pic>
            <p:nvPicPr>
              <p:cNvPr id="10" name="Picture 9">
                <a:extLst>
                  <a:ext uri="{FF2B5EF4-FFF2-40B4-BE49-F238E27FC236}">
                    <a16:creationId xmlns:a16="http://schemas.microsoft.com/office/drawing/2014/main" id="{B19B0BC5-597B-47E6-90A8-787C8A999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113207"/>
                <a:ext cx="2592288" cy="1253283"/>
              </a:xfrm>
              <a:prstGeom prst="rect">
                <a:avLst/>
              </a:prstGeom>
            </p:spPr>
          </p:pic>
          <p:sp>
            <p:nvSpPr>
              <p:cNvPr id="11" name="Rectangle 10">
                <a:extLst>
                  <a:ext uri="{FF2B5EF4-FFF2-40B4-BE49-F238E27FC236}">
                    <a16:creationId xmlns:a16="http://schemas.microsoft.com/office/drawing/2014/main" id="{217D58EE-33A3-4EE9-B4BF-7B37CB3675B1}"/>
                  </a:ext>
                </a:extLst>
              </p:cNvPr>
              <p:cNvSpPr/>
              <p:nvPr/>
            </p:nvSpPr>
            <p:spPr>
              <a:xfrm>
                <a:off x="827584" y="836712"/>
                <a:ext cx="1872209" cy="6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9" name="Picture 8">
              <a:extLst>
                <a:ext uri="{FF2B5EF4-FFF2-40B4-BE49-F238E27FC236}">
                  <a16:creationId xmlns:a16="http://schemas.microsoft.com/office/drawing/2014/main" id="{9C28415A-47D5-4AC5-92C4-FC7B6F6C2776}"/>
                </a:ext>
              </a:extLst>
            </p:cNvPr>
            <p:cNvPicPr/>
            <p:nvPr/>
          </p:nvPicPr>
          <p:blipFill rotWithShape="1">
            <a:blip r:embed="rId4" cstate="print">
              <a:extLst>
                <a:ext uri="{28A0092B-C50C-407E-A947-70E740481C1C}">
                  <a14:useLocalDpi xmlns:a14="http://schemas.microsoft.com/office/drawing/2010/main" val="0"/>
                </a:ext>
              </a:extLst>
            </a:blip>
            <a:srcRect b="50830"/>
            <a:stretch/>
          </p:blipFill>
          <p:spPr bwMode="auto">
            <a:xfrm>
              <a:off x="5375920" y="44624"/>
              <a:ext cx="1440160" cy="568948"/>
            </a:xfrm>
            <a:prstGeom prst="rect">
              <a:avLst/>
            </a:prstGeom>
            <a:ln>
              <a:noFill/>
            </a:ln>
            <a:extLst>
              <a:ext uri="{53640926-AAD7-44D8-BBD7-CCE9431645EC}">
                <a14:shadowObscured xmlns:a14="http://schemas.microsoft.com/office/drawing/2010/main"/>
              </a:ext>
            </a:extLst>
          </p:spPr>
        </p:pic>
      </p:grpSp>
      <p:sp>
        <p:nvSpPr>
          <p:cNvPr id="2" name="Title 1"/>
          <p:cNvSpPr>
            <a:spLocks noGrp="1"/>
          </p:cNvSpPr>
          <p:nvPr>
            <p:ph type="title"/>
          </p:nvPr>
        </p:nvSpPr>
        <p:spPr>
          <a:xfrm>
            <a:off x="609600" y="476672"/>
            <a:ext cx="10972800" cy="796950"/>
          </a:xfrm>
        </p:spPr>
        <p:txBody>
          <a:bodyPr vert="horz" lIns="91440" tIns="45720" rIns="91440" bIns="45720" rtlCol="0" anchor="ctr">
            <a:noAutofit/>
          </a:bodyPr>
          <a:lstStyle>
            <a:lvl1pPr>
              <a:defRPr lang="en-GB" sz="3600" b="1">
                <a:solidFill>
                  <a:srgbClr val="0070C0"/>
                </a:solidFill>
              </a:defRPr>
            </a:lvl1pPr>
          </a:lstStyle>
          <a:p>
            <a:pPr marL="0" lvl="0"/>
            <a:r>
              <a:rPr lang="en-US" dirty="0"/>
              <a:t>Click to edit Master title style</a:t>
            </a:r>
            <a:endParaRPr lang="en-GB" dirty="0"/>
          </a:p>
        </p:txBody>
      </p:sp>
      <p:sp>
        <p:nvSpPr>
          <p:cNvPr id="21" name="Text Placeholder 20">
            <a:extLst>
              <a:ext uri="{FF2B5EF4-FFF2-40B4-BE49-F238E27FC236}">
                <a16:creationId xmlns:a16="http://schemas.microsoft.com/office/drawing/2014/main" id="{7DB717E4-6CA4-4D35-8B12-40B7988B6CF9}"/>
              </a:ext>
            </a:extLst>
          </p:cNvPr>
          <p:cNvSpPr>
            <a:spLocks noGrp="1"/>
          </p:cNvSpPr>
          <p:nvPr>
            <p:ph type="body" sz="quarter" idx="12"/>
          </p:nvPr>
        </p:nvSpPr>
        <p:spPr>
          <a:xfrm>
            <a:off x="263352" y="6309320"/>
            <a:ext cx="7776864" cy="504056"/>
          </a:xfrm>
        </p:spPr>
        <p:txBody>
          <a:bodyPr anchor="b">
            <a:noAutofit/>
          </a:bodyPr>
          <a:lstStyle>
            <a:lvl1pPr marL="0" indent="0" algn="l">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edit Master text styles</a:t>
            </a:r>
          </a:p>
        </p:txBody>
      </p:sp>
      <p:sp>
        <p:nvSpPr>
          <p:cNvPr id="22" name="Text Placeholder 20">
            <a:extLst>
              <a:ext uri="{FF2B5EF4-FFF2-40B4-BE49-F238E27FC236}">
                <a16:creationId xmlns:a16="http://schemas.microsoft.com/office/drawing/2014/main" id="{14D5AC5F-2A64-4CE7-9889-F5A2A71CE344}"/>
              </a:ext>
            </a:extLst>
          </p:cNvPr>
          <p:cNvSpPr>
            <a:spLocks noGrp="1"/>
          </p:cNvSpPr>
          <p:nvPr>
            <p:ph type="body" sz="quarter" idx="13"/>
          </p:nvPr>
        </p:nvSpPr>
        <p:spPr>
          <a:xfrm>
            <a:off x="8832304" y="6309320"/>
            <a:ext cx="3168650" cy="504056"/>
          </a:xfrm>
        </p:spPr>
        <p:txBody>
          <a:bodyPr anchor="b">
            <a:noAutofit/>
          </a:bodyPr>
          <a:lstStyle>
            <a:lvl1pPr marL="0" indent="0" algn="r">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edit Master text styles</a:t>
            </a:r>
          </a:p>
        </p:txBody>
      </p:sp>
    </p:spTree>
    <p:extLst>
      <p:ext uri="{BB962C8B-B14F-4D97-AF65-F5344CB8AC3E}">
        <p14:creationId xmlns:p14="http://schemas.microsoft.com/office/powerpoint/2010/main" val="427462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F199E6-83C1-4A12-BF66-D271110A1EFC}"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1370967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199E6-83C1-4A12-BF66-D271110A1EFC}"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144550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F199E6-83C1-4A12-BF66-D271110A1EFC}" type="datetimeFigureOut">
              <a:rPr lang="en-GB" smtClean="0"/>
              <a:t>06/04/2021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288639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F199E6-83C1-4A12-BF66-D271110A1EFC}" type="datetimeFigureOut">
              <a:rPr lang="en-GB" smtClean="0"/>
              <a:t>06/04/2021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240892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F199E6-83C1-4A12-BF66-D271110A1EFC}" type="datetimeFigureOut">
              <a:rPr lang="en-GB" smtClean="0"/>
              <a:t>06/04/2021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211640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199E6-83C1-4A12-BF66-D271110A1EFC}" type="datetimeFigureOut">
              <a:rPr lang="en-GB" smtClean="0"/>
              <a:t>06/04/2021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367544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F199E6-83C1-4A12-BF66-D271110A1EFC}" type="datetimeFigureOut">
              <a:rPr lang="en-GB" smtClean="0"/>
              <a:t>06/04/2021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29392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F199E6-83C1-4A12-BF66-D271110A1EFC}" type="datetimeFigureOut">
              <a:rPr lang="en-GB" smtClean="0"/>
              <a:t>06/04/2021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3954107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199E6-83C1-4A12-BF66-D271110A1EFC}" type="datetimeFigureOut">
              <a:rPr lang="en-GB" smtClean="0"/>
              <a:t>06/04/2021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7D342-ED0C-4D8F-9C90-654F153F456F}" type="slidenum">
              <a:rPr lang="en-GB" smtClean="0"/>
              <a:t>‹#›</a:t>
            </a:fld>
            <a:endParaRPr lang="en-GB"/>
          </a:p>
        </p:txBody>
      </p:sp>
    </p:spTree>
    <p:extLst>
      <p:ext uri="{BB962C8B-B14F-4D97-AF65-F5344CB8AC3E}">
        <p14:creationId xmlns:p14="http://schemas.microsoft.com/office/powerpoint/2010/main" val="1824534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tiff"/><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10.pn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7.tiff"/><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tiff"/><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tiff"/><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4E29C6-F325-45EA-ACC4-87ABDFF831C4}"/>
              </a:ext>
            </a:extLst>
          </p:cNvPr>
          <p:cNvGrpSpPr/>
          <p:nvPr/>
        </p:nvGrpSpPr>
        <p:grpSpPr>
          <a:xfrm>
            <a:off x="335360" y="332375"/>
            <a:ext cx="2592288" cy="1347169"/>
            <a:chOff x="107505" y="113207"/>
            <a:chExt cx="2592288" cy="1347169"/>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5" y="113207"/>
              <a:ext cx="2592288" cy="1253283"/>
            </a:xfrm>
            <a:prstGeom prst="rect">
              <a:avLst/>
            </a:prstGeom>
          </p:spPr>
        </p:pic>
        <p:sp>
          <p:nvSpPr>
            <p:cNvPr id="3" name="Rectangle 2">
              <a:extLst>
                <a:ext uri="{FF2B5EF4-FFF2-40B4-BE49-F238E27FC236}">
                  <a16:creationId xmlns:a16="http://schemas.microsoft.com/office/drawing/2014/main" id="{292113E8-0C4D-4079-AEC6-D9D06CB801E0}"/>
                </a:ext>
              </a:extLst>
            </p:cNvPr>
            <p:cNvSpPr/>
            <p:nvPr/>
          </p:nvSpPr>
          <p:spPr>
            <a:xfrm>
              <a:off x="827584" y="836712"/>
              <a:ext cx="1872209" cy="6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ctrTitle"/>
          </p:nvPr>
        </p:nvSpPr>
        <p:spPr>
          <a:xfrm>
            <a:off x="2423592" y="1808858"/>
            <a:ext cx="7272808" cy="1470025"/>
          </a:xfrm>
        </p:spPr>
        <p:txBody>
          <a:bodyPr>
            <a:noAutofit/>
          </a:bodyPr>
          <a:lstStyle/>
          <a:p>
            <a:r>
              <a:rPr lang="en-GB" sz="3600" b="1" dirty="0">
                <a:solidFill>
                  <a:srgbClr val="FF0000"/>
                </a:solidFill>
              </a:rPr>
              <a:t>Current and emerging medication options for bipolar disorder</a:t>
            </a:r>
            <a:br>
              <a:rPr lang="en-GB" sz="3600" b="1" dirty="0">
                <a:solidFill>
                  <a:srgbClr val="FF0000"/>
                </a:solidFill>
              </a:rPr>
            </a:br>
            <a:endParaRPr lang="en-GB" sz="2400" b="1" dirty="0">
              <a:solidFill>
                <a:srgbClr val="FF0000"/>
              </a:solidFill>
            </a:endParaRPr>
          </a:p>
        </p:txBody>
      </p:sp>
      <p:sp>
        <p:nvSpPr>
          <p:cNvPr id="5" name="Rectangle 5"/>
          <p:cNvSpPr>
            <a:spLocks noGrp="1" noChangeArrowheads="1"/>
          </p:cNvSpPr>
          <p:nvPr>
            <p:ph type="subTitle" idx="1"/>
          </p:nvPr>
        </p:nvSpPr>
        <p:spPr bwMode="auto">
          <a:xfrm>
            <a:off x="1631504" y="3278883"/>
            <a:ext cx="907300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pPr>
            <a:r>
              <a:rPr lang="en-GB" altLang="en-US" sz="2400" dirty="0">
                <a:solidFill>
                  <a:srgbClr val="0070C0"/>
                </a:solidFill>
              </a:rPr>
              <a:t>R. Hamish McAllister-Williams, </a:t>
            </a:r>
          </a:p>
          <a:p>
            <a:pPr algn="ctr" eaLnBrk="1" hangingPunct="1">
              <a:lnSpc>
                <a:spcPct val="90000"/>
              </a:lnSpc>
              <a:spcBef>
                <a:spcPct val="20000"/>
              </a:spcBef>
            </a:pPr>
            <a:r>
              <a:rPr lang="en-GB" altLang="en-US" sz="2400" dirty="0">
                <a:solidFill>
                  <a:srgbClr val="0070C0"/>
                </a:solidFill>
              </a:rPr>
              <a:t>MD, PhD, FRCPsych</a:t>
            </a:r>
          </a:p>
          <a:p>
            <a:pPr algn="ctr" eaLnBrk="1" hangingPunct="1">
              <a:lnSpc>
                <a:spcPct val="90000"/>
              </a:lnSpc>
              <a:spcBef>
                <a:spcPct val="20000"/>
              </a:spcBef>
            </a:pPr>
            <a:r>
              <a:rPr lang="en-GB" altLang="en-US" sz="2000" b="1" dirty="0">
                <a:solidFill>
                  <a:srgbClr val="0070C0"/>
                </a:solidFill>
              </a:rPr>
              <a:t>Professor of Affective Disorders, Newcastle University</a:t>
            </a:r>
          </a:p>
          <a:p>
            <a:pPr algn="ctr" eaLnBrk="1" hangingPunct="1">
              <a:lnSpc>
                <a:spcPct val="90000"/>
              </a:lnSpc>
              <a:spcBef>
                <a:spcPct val="20000"/>
              </a:spcBef>
            </a:pPr>
            <a:r>
              <a:rPr lang="en-GB" altLang="en-US" sz="2000" b="1" dirty="0">
                <a:solidFill>
                  <a:srgbClr val="0070C0"/>
                </a:solidFill>
              </a:rPr>
              <a:t>Hon. Consultant Psychiatrist, Regional Affective Disorders Service, Cumbria, Northumberland Tyne and Wear NHS FT</a:t>
            </a:r>
          </a:p>
          <a:p>
            <a:pPr algn="ctr" eaLnBrk="1" hangingPunct="1">
              <a:lnSpc>
                <a:spcPct val="90000"/>
              </a:lnSpc>
              <a:spcBef>
                <a:spcPct val="20000"/>
              </a:spcBef>
            </a:pPr>
            <a:endParaRPr lang="en-GB" altLang="en-US" sz="2000" b="1" dirty="0">
              <a:solidFill>
                <a:srgbClr val="0070C0"/>
              </a:solidFill>
            </a:endParaRPr>
          </a:p>
          <a:p>
            <a:pPr algn="ctr" eaLnBrk="1" hangingPunct="1">
              <a:lnSpc>
                <a:spcPct val="90000"/>
              </a:lnSpc>
              <a:spcBef>
                <a:spcPct val="20000"/>
              </a:spcBef>
            </a:pPr>
            <a:endParaRPr lang="en-GB" altLang="en-US" sz="1200" b="1" dirty="0"/>
          </a:p>
        </p:txBody>
      </p:sp>
      <p:pic>
        <p:nvPicPr>
          <p:cNvPr id="7" name="Picture 6">
            <a:extLst>
              <a:ext uri="{FF2B5EF4-FFF2-40B4-BE49-F238E27FC236}">
                <a16:creationId xmlns:a16="http://schemas.microsoft.com/office/drawing/2014/main" id="{AA532838-F436-4C4A-AB77-03CCD8CFABB1}"/>
              </a:ext>
            </a:extLst>
          </p:cNvPr>
          <p:cNvPicPr>
            <a:picLocks noChangeAspect="1"/>
          </p:cNvPicPr>
          <p:nvPr/>
        </p:nvPicPr>
        <p:blipFill rotWithShape="1">
          <a:blip r:embed="rId3"/>
          <a:srcRect l="62600" t="15000" r="7500" b="64000"/>
          <a:stretch/>
        </p:blipFill>
        <p:spPr>
          <a:xfrm>
            <a:off x="8684246" y="113207"/>
            <a:ext cx="3172394" cy="1253283"/>
          </a:xfrm>
          <a:prstGeom prst="rect">
            <a:avLst/>
          </a:prstGeom>
        </p:spPr>
      </p:pic>
      <p:pic>
        <p:nvPicPr>
          <p:cNvPr id="9" name="Picture 8">
            <a:extLst>
              <a:ext uri="{FF2B5EF4-FFF2-40B4-BE49-F238E27FC236}">
                <a16:creationId xmlns:a16="http://schemas.microsoft.com/office/drawing/2014/main" id="{EAC6C2E0-90ED-4C43-86C2-8445760C2F7C}"/>
              </a:ext>
            </a:extLst>
          </p:cNvPr>
          <p:cNvPicPr/>
          <p:nvPr/>
        </p:nvPicPr>
        <p:blipFill rotWithShape="1">
          <a:blip r:embed="rId4" cstate="print">
            <a:extLst>
              <a:ext uri="{28A0092B-C50C-407E-A947-70E740481C1C}">
                <a14:useLocalDpi xmlns:a14="http://schemas.microsoft.com/office/drawing/2010/main" val="0"/>
              </a:ext>
            </a:extLst>
          </a:blip>
          <a:srcRect b="50830"/>
          <a:stretch/>
        </p:blipFill>
        <p:spPr bwMode="auto">
          <a:xfrm>
            <a:off x="4367808" y="159492"/>
            <a:ext cx="3024336" cy="12532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222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157835" y="404664"/>
            <a:ext cx="5977278" cy="1019676"/>
          </a:xfrm>
        </p:spPr>
        <p:txBody>
          <a:bodyPr anchor="b">
            <a:normAutofit/>
          </a:bodyPr>
          <a:lstStyle/>
          <a:p>
            <a:r>
              <a:rPr lang="en-GB" altLang="en-US" sz="3600" b="1" dirty="0">
                <a:solidFill>
                  <a:srgbClr val="0070C0"/>
                </a:solidFill>
              </a:rPr>
              <a:t>Long term treatment options</a:t>
            </a:r>
            <a:endParaRPr lang="en-GB" altLang="en-US" sz="4800" dirty="0"/>
          </a:p>
        </p:txBody>
      </p:sp>
      <p:sp>
        <p:nvSpPr>
          <p:cNvPr id="12291" name="Rectangle 24"/>
          <p:cNvSpPr>
            <a:spLocks noGrp="1" noChangeArrowheads="1"/>
          </p:cNvSpPr>
          <p:nvPr>
            <p:ph type="body" idx="4294967295"/>
          </p:nvPr>
        </p:nvSpPr>
        <p:spPr>
          <a:xfrm>
            <a:off x="767408" y="1407394"/>
            <a:ext cx="10945216" cy="5333974"/>
          </a:xfrm>
        </p:spPr>
        <p:txBody>
          <a:bodyPr>
            <a:normAutofit fontScale="92500" lnSpcReduction="20000"/>
          </a:bodyPr>
          <a:lstStyle/>
          <a:p>
            <a:pPr eaLnBrk="1" hangingPunct="1">
              <a:defRPr/>
            </a:pPr>
            <a:r>
              <a:rPr lang="en-GB" altLang="en-US" sz="2400" dirty="0"/>
              <a:t>There is both placebo controlled trial and naturalistic data supporting the use of </a:t>
            </a:r>
            <a:r>
              <a:rPr lang="en-GB" altLang="en-US" sz="2400" b="1" dirty="0">
                <a:solidFill>
                  <a:srgbClr val="FF0000"/>
                </a:solidFill>
              </a:rPr>
              <a:t>lithium, quetiapine, olanzapine, lamotrigine </a:t>
            </a:r>
            <a:r>
              <a:rPr lang="en-GB" altLang="en-US" sz="2400" b="1" dirty="0"/>
              <a:t>(BAP recommends lithium as 1</a:t>
            </a:r>
            <a:r>
              <a:rPr lang="en-GB" altLang="en-US" sz="2400" b="1" baseline="30000" dirty="0"/>
              <a:t>st</a:t>
            </a:r>
            <a:r>
              <a:rPr lang="en-GB" altLang="en-US" sz="2400" b="1" dirty="0"/>
              <a:t> line option)</a:t>
            </a:r>
          </a:p>
          <a:p>
            <a:pPr eaLnBrk="1" hangingPunct="1">
              <a:defRPr/>
            </a:pPr>
            <a:r>
              <a:rPr lang="en-GB" altLang="en-US" sz="2400" dirty="0"/>
              <a:t>Naturalistic data supports the use of </a:t>
            </a:r>
            <a:r>
              <a:rPr lang="en-GB" altLang="en-US" sz="2400" b="1" dirty="0">
                <a:solidFill>
                  <a:srgbClr val="FF0000"/>
                </a:solidFill>
              </a:rPr>
              <a:t>valproate</a:t>
            </a:r>
          </a:p>
          <a:p>
            <a:pPr eaLnBrk="1" hangingPunct="1">
              <a:defRPr/>
            </a:pPr>
            <a:r>
              <a:rPr lang="en-GB" altLang="en-US" sz="2400" dirty="0"/>
              <a:t>There is less strong evidence for </a:t>
            </a:r>
            <a:r>
              <a:rPr lang="en-GB" altLang="en-US" sz="2400" b="1" dirty="0"/>
              <a:t>aripiprazole </a:t>
            </a:r>
            <a:r>
              <a:rPr lang="en-GB" altLang="en-US" sz="2400" dirty="0"/>
              <a:t>(lack of naturalistic data) and </a:t>
            </a:r>
            <a:r>
              <a:rPr lang="en-GB" altLang="en-US" sz="2400" b="1" dirty="0"/>
              <a:t>carbamazepine </a:t>
            </a:r>
            <a:r>
              <a:rPr lang="en-GB" altLang="en-US" sz="2400" dirty="0"/>
              <a:t>(limited data)</a:t>
            </a:r>
          </a:p>
          <a:p>
            <a:pPr marL="0" indent="0">
              <a:buNone/>
              <a:defRPr/>
            </a:pPr>
            <a:endParaRPr lang="en-GB" altLang="en-US" sz="2400" dirty="0"/>
          </a:p>
          <a:p>
            <a:pPr marL="0" indent="0">
              <a:buNone/>
              <a:defRPr/>
            </a:pPr>
            <a:r>
              <a:rPr lang="en-GB" altLang="en-US" sz="2400" dirty="0"/>
              <a:t>……….and NB</a:t>
            </a:r>
          </a:p>
          <a:p>
            <a:pPr eaLnBrk="1" hangingPunct="1">
              <a:defRPr/>
            </a:pPr>
            <a:r>
              <a:rPr lang="en-GB" altLang="en-US" sz="2400" b="1" dirty="0"/>
              <a:t>Lithium, quetiapine </a:t>
            </a:r>
            <a:r>
              <a:rPr lang="en-GB" altLang="en-US" sz="2400" dirty="0"/>
              <a:t>(and valproate?) prevent </a:t>
            </a:r>
            <a:r>
              <a:rPr lang="en-GB" altLang="en-US" sz="2400" b="1" dirty="0"/>
              <a:t>depression AND mania</a:t>
            </a:r>
          </a:p>
          <a:p>
            <a:pPr eaLnBrk="1" hangingPunct="1">
              <a:defRPr/>
            </a:pPr>
            <a:r>
              <a:rPr lang="en-GB" altLang="en-US" sz="2400" b="1" dirty="0"/>
              <a:t>Olanzapine and aripiprazole </a:t>
            </a:r>
            <a:r>
              <a:rPr lang="en-GB" altLang="en-US" sz="2400" dirty="0"/>
              <a:t>(and carbamazepine) prevent </a:t>
            </a:r>
            <a:r>
              <a:rPr lang="en-GB" altLang="en-US" sz="2400" b="1" dirty="0"/>
              <a:t>mania </a:t>
            </a:r>
            <a:r>
              <a:rPr lang="en-GB" altLang="en-US" sz="2400" dirty="0"/>
              <a:t>and not depression</a:t>
            </a:r>
          </a:p>
          <a:p>
            <a:pPr eaLnBrk="1" hangingPunct="1">
              <a:defRPr/>
            </a:pPr>
            <a:r>
              <a:rPr lang="en-GB" altLang="en-US" sz="2400" b="1" dirty="0"/>
              <a:t>Lamotrigine</a:t>
            </a:r>
            <a:r>
              <a:rPr lang="en-GB" altLang="en-US" sz="2400" dirty="0"/>
              <a:t> prevents </a:t>
            </a:r>
            <a:r>
              <a:rPr lang="en-GB" altLang="en-US" sz="2400" b="1" dirty="0"/>
              <a:t>depression </a:t>
            </a:r>
            <a:r>
              <a:rPr lang="en-GB" altLang="en-US" sz="2400" dirty="0"/>
              <a:t>and not mania</a:t>
            </a:r>
          </a:p>
          <a:p>
            <a:pPr marL="0" indent="0" eaLnBrk="1" hangingPunct="1">
              <a:buNone/>
              <a:defRPr/>
            </a:pPr>
            <a:endParaRPr lang="en-GB" altLang="en-US" sz="2400" dirty="0"/>
          </a:p>
          <a:p>
            <a:pPr marL="0" indent="0">
              <a:buNone/>
              <a:defRPr/>
            </a:pPr>
            <a:r>
              <a:rPr lang="en-GB" altLang="en-US" sz="2400" dirty="0"/>
              <a:t>………and NB </a:t>
            </a:r>
            <a:r>
              <a:rPr lang="en-GB" altLang="en-US" sz="2400" dirty="0" err="1"/>
              <a:t>NB</a:t>
            </a:r>
            <a:endParaRPr lang="en-GB" altLang="en-US" sz="2400" dirty="0"/>
          </a:p>
          <a:p>
            <a:pPr eaLnBrk="1" hangingPunct="1">
              <a:defRPr/>
            </a:pPr>
            <a:r>
              <a:rPr lang="en-GB" altLang="en-US" sz="2400" dirty="0">
                <a:solidFill>
                  <a:srgbClr val="FF0000"/>
                </a:solidFill>
              </a:rPr>
              <a:t>Lithium effect on </a:t>
            </a:r>
            <a:r>
              <a:rPr lang="en-GB" altLang="en-US" sz="2400" b="1" dirty="0">
                <a:solidFill>
                  <a:srgbClr val="FF0000"/>
                </a:solidFill>
              </a:rPr>
              <a:t>suicidality</a:t>
            </a:r>
          </a:p>
          <a:p>
            <a:pPr eaLnBrk="1" hangingPunct="1">
              <a:defRPr/>
            </a:pPr>
            <a:r>
              <a:rPr lang="en-GB" altLang="en-US" sz="2400" b="1" dirty="0">
                <a:solidFill>
                  <a:srgbClr val="FF0000"/>
                </a:solidFill>
              </a:rPr>
              <a:t>Avoiding Valproate in women of child-bearing potential</a:t>
            </a:r>
          </a:p>
          <a:p>
            <a:pPr eaLnBrk="1" hangingPunct="1">
              <a:defRPr/>
            </a:pPr>
            <a:r>
              <a:rPr lang="en-GB" altLang="en-US" sz="2400" dirty="0"/>
              <a:t>Probably avoid carbamazepine if possible</a:t>
            </a:r>
          </a:p>
          <a:p>
            <a:pPr eaLnBrk="1" hangingPunct="1">
              <a:defRPr/>
            </a:pPr>
            <a:r>
              <a:rPr lang="en-GB" altLang="en-US" sz="2400" dirty="0"/>
              <a:t>There is no good data supporting the use of long-term antidepressants </a:t>
            </a:r>
            <a:r>
              <a:rPr lang="en-GB" altLang="en-US" sz="2400" u="sng" dirty="0"/>
              <a:t>at least on average</a:t>
            </a:r>
          </a:p>
        </p:txBody>
      </p:sp>
      <p:grpSp>
        <p:nvGrpSpPr>
          <p:cNvPr id="7" name="Group 6">
            <a:extLst>
              <a:ext uri="{FF2B5EF4-FFF2-40B4-BE49-F238E27FC236}">
                <a16:creationId xmlns:a16="http://schemas.microsoft.com/office/drawing/2014/main" id="{FF4BCAE4-131B-43D7-A737-BF2D40908BB9}"/>
              </a:ext>
            </a:extLst>
          </p:cNvPr>
          <p:cNvGrpSpPr/>
          <p:nvPr/>
        </p:nvGrpSpPr>
        <p:grpSpPr>
          <a:xfrm>
            <a:off x="263352" y="36460"/>
            <a:ext cx="11593288" cy="1213547"/>
            <a:chOff x="263352" y="36460"/>
            <a:chExt cx="11593288" cy="1213547"/>
          </a:xfrm>
        </p:grpSpPr>
        <p:pic>
          <p:nvPicPr>
            <p:cNvPr id="8" name="Picture 7">
              <a:extLst>
                <a:ext uri="{FF2B5EF4-FFF2-40B4-BE49-F238E27FC236}">
                  <a16:creationId xmlns:a16="http://schemas.microsoft.com/office/drawing/2014/main" id="{06941A1D-F617-4D6F-A565-B186D6B4766E}"/>
                </a:ext>
              </a:extLst>
            </p:cNvPr>
            <p:cNvPicPr>
              <a:picLocks noChangeAspect="1"/>
            </p:cNvPicPr>
            <p:nvPr/>
          </p:nvPicPr>
          <p:blipFill rotWithShape="1">
            <a:blip r:embed="rId3"/>
            <a:srcRect l="62600" t="15000" r="7500" b="64000"/>
            <a:stretch/>
          </p:blipFill>
          <p:spPr>
            <a:xfrm>
              <a:off x="9408368" y="36460"/>
              <a:ext cx="2448272" cy="967212"/>
            </a:xfrm>
            <a:prstGeom prst="rect">
              <a:avLst/>
            </a:prstGeom>
          </p:spPr>
        </p:pic>
        <p:grpSp>
          <p:nvGrpSpPr>
            <p:cNvPr id="9" name="Group 8">
              <a:extLst>
                <a:ext uri="{FF2B5EF4-FFF2-40B4-BE49-F238E27FC236}">
                  <a16:creationId xmlns:a16="http://schemas.microsoft.com/office/drawing/2014/main" id="{F0D79A76-8D9F-4121-81E8-0A5EF5AD8FBD}"/>
                </a:ext>
              </a:extLst>
            </p:cNvPr>
            <p:cNvGrpSpPr/>
            <p:nvPr/>
          </p:nvGrpSpPr>
          <p:grpSpPr>
            <a:xfrm>
              <a:off x="263352" y="107007"/>
              <a:ext cx="1944216" cy="1143000"/>
              <a:chOff x="107505" y="113207"/>
              <a:chExt cx="2592288" cy="1347169"/>
            </a:xfrm>
          </p:grpSpPr>
          <p:pic>
            <p:nvPicPr>
              <p:cNvPr id="11" name="Picture 10">
                <a:extLst>
                  <a:ext uri="{FF2B5EF4-FFF2-40B4-BE49-F238E27FC236}">
                    <a16:creationId xmlns:a16="http://schemas.microsoft.com/office/drawing/2014/main" id="{C9054E8A-8818-4C83-82AB-7DBC5D584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5" y="113207"/>
                <a:ext cx="2592288" cy="1253283"/>
              </a:xfrm>
              <a:prstGeom prst="rect">
                <a:avLst/>
              </a:prstGeom>
            </p:spPr>
          </p:pic>
          <p:sp>
            <p:nvSpPr>
              <p:cNvPr id="12" name="Rectangle 11">
                <a:extLst>
                  <a:ext uri="{FF2B5EF4-FFF2-40B4-BE49-F238E27FC236}">
                    <a16:creationId xmlns:a16="http://schemas.microsoft.com/office/drawing/2014/main" id="{593C441C-714E-4AE6-9959-304FA96E342F}"/>
                  </a:ext>
                </a:extLst>
              </p:cNvPr>
              <p:cNvSpPr/>
              <p:nvPr/>
            </p:nvSpPr>
            <p:spPr>
              <a:xfrm>
                <a:off x="827584" y="836712"/>
                <a:ext cx="1872209" cy="6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a:extLst>
                <a:ext uri="{FF2B5EF4-FFF2-40B4-BE49-F238E27FC236}">
                  <a16:creationId xmlns:a16="http://schemas.microsoft.com/office/drawing/2014/main" id="{31E62C47-4537-4A5A-B1D6-DB1DED17FAF2}"/>
                </a:ext>
              </a:extLst>
            </p:cNvPr>
            <p:cNvPicPr/>
            <p:nvPr/>
          </p:nvPicPr>
          <p:blipFill rotWithShape="1">
            <a:blip r:embed="rId5" cstate="print">
              <a:extLst>
                <a:ext uri="{28A0092B-C50C-407E-A947-70E740481C1C}">
                  <a14:useLocalDpi xmlns:a14="http://schemas.microsoft.com/office/drawing/2010/main" val="0"/>
                </a:ext>
              </a:extLst>
            </a:blip>
            <a:srcRect b="50830"/>
            <a:stretch/>
          </p:blipFill>
          <p:spPr bwMode="auto">
            <a:xfrm>
              <a:off x="4794134" y="103308"/>
              <a:ext cx="2093954" cy="805412"/>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200002936"/>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1">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1">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4"/>
          <p:cNvSpPr>
            <a:spLocks noGrp="1" noChangeArrowheads="1"/>
          </p:cNvSpPr>
          <p:nvPr>
            <p:ph type="ctrTitle"/>
          </p:nvPr>
        </p:nvSpPr>
        <p:spPr>
          <a:xfrm>
            <a:off x="2209800" y="2130426"/>
            <a:ext cx="7772400" cy="1470025"/>
          </a:xfrm>
        </p:spPr>
        <p:txBody>
          <a:bodyPr/>
          <a:lstStyle/>
          <a:p>
            <a:pPr algn="ctr" eaLnBrk="1" hangingPunct="1"/>
            <a:r>
              <a:rPr lang="en-GB" altLang="en-US" sz="6000" b="1" dirty="0">
                <a:solidFill>
                  <a:srgbClr val="0070C0"/>
                </a:solidFill>
              </a:rPr>
              <a:t>So, is that it?</a:t>
            </a:r>
          </a:p>
        </p:txBody>
      </p:sp>
      <p:sp>
        <p:nvSpPr>
          <p:cNvPr id="222212" name="Rectangle 5"/>
          <p:cNvSpPr>
            <a:spLocks noGrp="1" noChangeArrowheads="1"/>
          </p:cNvSpPr>
          <p:nvPr>
            <p:ph type="subTitle" idx="1"/>
          </p:nvPr>
        </p:nvSpPr>
        <p:spPr/>
        <p:txBody>
          <a:bodyPr/>
          <a:lstStyle/>
          <a:p>
            <a:pPr eaLnBrk="1" hangingPunct="1"/>
            <a:r>
              <a:rPr lang="en-GB" altLang="en-US" dirty="0"/>
              <a:t>New antipsychotics</a:t>
            </a:r>
          </a:p>
          <a:p>
            <a:pPr eaLnBrk="1" hangingPunct="1"/>
            <a:r>
              <a:rPr lang="en-GB" altLang="en-US" dirty="0"/>
              <a:t>Novel drug options</a:t>
            </a:r>
          </a:p>
          <a:p>
            <a:pPr eaLnBrk="1" hangingPunct="1"/>
            <a:r>
              <a:rPr lang="en-GB" altLang="en-US" dirty="0"/>
              <a:t>Neurostimulation</a:t>
            </a:r>
          </a:p>
        </p:txBody>
      </p:sp>
      <p:grpSp>
        <p:nvGrpSpPr>
          <p:cNvPr id="5" name="Group 4">
            <a:extLst>
              <a:ext uri="{FF2B5EF4-FFF2-40B4-BE49-F238E27FC236}">
                <a16:creationId xmlns:a16="http://schemas.microsoft.com/office/drawing/2014/main" id="{19989D95-D6EA-4EB8-9E56-49E0CBF564B9}"/>
              </a:ext>
            </a:extLst>
          </p:cNvPr>
          <p:cNvGrpSpPr/>
          <p:nvPr/>
        </p:nvGrpSpPr>
        <p:grpSpPr>
          <a:xfrm>
            <a:off x="263352" y="36460"/>
            <a:ext cx="11593288" cy="1213547"/>
            <a:chOff x="263352" y="36460"/>
            <a:chExt cx="11593288" cy="1213547"/>
          </a:xfrm>
        </p:grpSpPr>
        <p:pic>
          <p:nvPicPr>
            <p:cNvPr id="6" name="Picture 5">
              <a:extLst>
                <a:ext uri="{FF2B5EF4-FFF2-40B4-BE49-F238E27FC236}">
                  <a16:creationId xmlns:a16="http://schemas.microsoft.com/office/drawing/2014/main" id="{65A132F6-F67A-4A7B-802E-E6FEDD04C2D3}"/>
                </a:ext>
              </a:extLst>
            </p:cNvPr>
            <p:cNvPicPr>
              <a:picLocks noChangeAspect="1"/>
            </p:cNvPicPr>
            <p:nvPr/>
          </p:nvPicPr>
          <p:blipFill rotWithShape="1">
            <a:blip r:embed="rId2"/>
            <a:srcRect l="62600" t="15000" r="7500" b="64000"/>
            <a:stretch/>
          </p:blipFill>
          <p:spPr>
            <a:xfrm>
              <a:off x="9408368" y="36460"/>
              <a:ext cx="2448272" cy="967212"/>
            </a:xfrm>
            <a:prstGeom prst="rect">
              <a:avLst/>
            </a:prstGeom>
          </p:spPr>
        </p:pic>
        <p:grpSp>
          <p:nvGrpSpPr>
            <p:cNvPr id="7" name="Group 6">
              <a:extLst>
                <a:ext uri="{FF2B5EF4-FFF2-40B4-BE49-F238E27FC236}">
                  <a16:creationId xmlns:a16="http://schemas.microsoft.com/office/drawing/2014/main" id="{608DD9C7-C136-4EDC-BCA1-6318E5E1D83B}"/>
                </a:ext>
              </a:extLst>
            </p:cNvPr>
            <p:cNvGrpSpPr/>
            <p:nvPr/>
          </p:nvGrpSpPr>
          <p:grpSpPr>
            <a:xfrm>
              <a:off x="263352" y="107007"/>
              <a:ext cx="1944216" cy="1143000"/>
              <a:chOff x="107505" y="113207"/>
              <a:chExt cx="2592288" cy="1347169"/>
            </a:xfrm>
          </p:grpSpPr>
          <p:pic>
            <p:nvPicPr>
              <p:cNvPr id="9" name="Picture 8">
                <a:extLst>
                  <a:ext uri="{FF2B5EF4-FFF2-40B4-BE49-F238E27FC236}">
                    <a16:creationId xmlns:a16="http://schemas.microsoft.com/office/drawing/2014/main" id="{694C7E78-1978-46B3-9B1C-095B114468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113207"/>
                <a:ext cx="2592288" cy="1253283"/>
              </a:xfrm>
              <a:prstGeom prst="rect">
                <a:avLst/>
              </a:prstGeom>
            </p:spPr>
          </p:pic>
          <p:sp>
            <p:nvSpPr>
              <p:cNvPr id="10" name="Rectangle 9">
                <a:extLst>
                  <a:ext uri="{FF2B5EF4-FFF2-40B4-BE49-F238E27FC236}">
                    <a16:creationId xmlns:a16="http://schemas.microsoft.com/office/drawing/2014/main" id="{5D927F8D-1EE6-4FD3-B566-1A4DF116F4D4}"/>
                  </a:ext>
                </a:extLst>
              </p:cNvPr>
              <p:cNvSpPr/>
              <p:nvPr/>
            </p:nvSpPr>
            <p:spPr>
              <a:xfrm>
                <a:off x="827584" y="836712"/>
                <a:ext cx="1872209" cy="6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63E82D5E-FD80-4309-9FD6-9ECFB1D6EFCA}"/>
                </a:ext>
              </a:extLst>
            </p:cNvPr>
            <p:cNvPicPr/>
            <p:nvPr/>
          </p:nvPicPr>
          <p:blipFill rotWithShape="1">
            <a:blip r:embed="rId4" cstate="print">
              <a:extLst>
                <a:ext uri="{28A0092B-C50C-407E-A947-70E740481C1C}">
                  <a14:useLocalDpi xmlns:a14="http://schemas.microsoft.com/office/drawing/2010/main" val="0"/>
                </a:ext>
              </a:extLst>
            </a:blip>
            <a:srcRect b="50830"/>
            <a:stretch/>
          </p:blipFill>
          <p:spPr bwMode="auto">
            <a:xfrm>
              <a:off x="4794134" y="103308"/>
              <a:ext cx="2093954" cy="805412"/>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223127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848" y="629816"/>
            <a:ext cx="8229600" cy="1143000"/>
          </a:xfrm>
        </p:spPr>
        <p:txBody>
          <a:bodyPr>
            <a:noAutofit/>
          </a:bodyPr>
          <a:lstStyle/>
          <a:p>
            <a:r>
              <a:rPr lang="en-GB" sz="3200" b="1" dirty="0" err="1">
                <a:solidFill>
                  <a:srgbClr val="0070C0"/>
                </a:solidFill>
              </a:rPr>
              <a:t>Cariprazine</a:t>
            </a:r>
            <a:r>
              <a:rPr lang="en-GB" sz="3200" b="1" dirty="0">
                <a:solidFill>
                  <a:srgbClr val="0070C0"/>
                </a:solidFill>
              </a:rPr>
              <a:t> for bipolar depression </a:t>
            </a:r>
          </a:p>
        </p:txBody>
      </p:sp>
      <p:pic>
        <p:nvPicPr>
          <p:cNvPr id="7" name="Picture 4" descr="Screen Shot 2017-02-09 at 22.26.1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5881" y="6309320"/>
            <a:ext cx="54403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Screen Shot 2017-02-09 at 22.26.5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8848" y="1421619"/>
            <a:ext cx="7134534" cy="488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Screen Shot 2017-02-09 at 22.27.1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2270" y="2276872"/>
            <a:ext cx="2476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36160" y="5805264"/>
            <a:ext cx="208823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6771A0CE-123C-4F10-941E-AE0D9A8B5E18}"/>
              </a:ext>
            </a:extLst>
          </p:cNvPr>
          <p:cNvGrpSpPr/>
          <p:nvPr/>
        </p:nvGrpSpPr>
        <p:grpSpPr>
          <a:xfrm>
            <a:off x="263352" y="36460"/>
            <a:ext cx="11593288" cy="1213547"/>
            <a:chOff x="263352" y="36460"/>
            <a:chExt cx="11593288" cy="1213547"/>
          </a:xfrm>
        </p:grpSpPr>
        <p:pic>
          <p:nvPicPr>
            <p:cNvPr id="11" name="Picture 10">
              <a:extLst>
                <a:ext uri="{FF2B5EF4-FFF2-40B4-BE49-F238E27FC236}">
                  <a16:creationId xmlns:a16="http://schemas.microsoft.com/office/drawing/2014/main" id="{2E952D9E-E040-4D0D-8577-1CF99EF903F5}"/>
                </a:ext>
              </a:extLst>
            </p:cNvPr>
            <p:cNvPicPr>
              <a:picLocks noChangeAspect="1"/>
            </p:cNvPicPr>
            <p:nvPr/>
          </p:nvPicPr>
          <p:blipFill rotWithShape="1">
            <a:blip r:embed="rId6"/>
            <a:srcRect l="62600" t="15000" r="7500" b="64000"/>
            <a:stretch/>
          </p:blipFill>
          <p:spPr>
            <a:xfrm>
              <a:off x="9408368" y="36460"/>
              <a:ext cx="2448272" cy="967212"/>
            </a:xfrm>
            <a:prstGeom prst="rect">
              <a:avLst/>
            </a:prstGeom>
          </p:spPr>
        </p:pic>
        <p:grpSp>
          <p:nvGrpSpPr>
            <p:cNvPr id="12" name="Group 11">
              <a:extLst>
                <a:ext uri="{FF2B5EF4-FFF2-40B4-BE49-F238E27FC236}">
                  <a16:creationId xmlns:a16="http://schemas.microsoft.com/office/drawing/2014/main" id="{C10AEC4C-3312-4122-8E80-FF0A95F241CA}"/>
                </a:ext>
              </a:extLst>
            </p:cNvPr>
            <p:cNvGrpSpPr/>
            <p:nvPr/>
          </p:nvGrpSpPr>
          <p:grpSpPr>
            <a:xfrm>
              <a:off x="263352" y="107007"/>
              <a:ext cx="1944216" cy="1143000"/>
              <a:chOff x="107505" y="113207"/>
              <a:chExt cx="2592288" cy="1347169"/>
            </a:xfrm>
          </p:grpSpPr>
          <p:pic>
            <p:nvPicPr>
              <p:cNvPr id="14" name="Picture 13">
                <a:extLst>
                  <a:ext uri="{FF2B5EF4-FFF2-40B4-BE49-F238E27FC236}">
                    <a16:creationId xmlns:a16="http://schemas.microsoft.com/office/drawing/2014/main" id="{089B2072-7861-466B-80B7-D9AE117232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5" y="113207"/>
                <a:ext cx="2592288" cy="1253283"/>
              </a:xfrm>
              <a:prstGeom prst="rect">
                <a:avLst/>
              </a:prstGeom>
            </p:spPr>
          </p:pic>
          <p:sp>
            <p:nvSpPr>
              <p:cNvPr id="15" name="Rectangle 14">
                <a:extLst>
                  <a:ext uri="{FF2B5EF4-FFF2-40B4-BE49-F238E27FC236}">
                    <a16:creationId xmlns:a16="http://schemas.microsoft.com/office/drawing/2014/main" id="{CF940DEF-F014-4D8E-B5AD-7D7B8D7C4399}"/>
                  </a:ext>
                </a:extLst>
              </p:cNvPr>
              <p:cNvSpPr/>
              <p:nvPr/>
            </p:nvSpPr>
            <p:spPr>
              <a:xfrm>
                <a:off x="827584" y="836712"/>
                <a:ext cx="1872209" cy="6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a:extLst>
                <a:ext uri="{FF2B5EF4-FFF2-40B4-BE49-F238E27FC236}">
                  <a16:creationId xmlns:a16="http://schemas.microsoft.com/office/drawing/2014/main" id="{6B127747-AB6F-4976-BA8D-4490AE6BBDE9}"/>
                </a:ext>
              </a:extLst>
            </p:cNvPr>
            <p:cNvPicPr/>
            <p:nvPr/>
          </p:nvPicPr>
          <p:blipFill rotWithShape="1">
            <a:blip r:embed="rId8" cstate="print">
              <a:extLst>
                <a:ext uri="{28A0092B-C50C-407E-A947-70E740481C1C}">
                  <a14:useLocalDpi xmlns:a14="http://schemas.microsoft.com/office/drawing/2010/main" val="0"/>
                </a:ext>
              </a:extLst>
            </a:blip>
            <a:srcRect b="50830"/>
            <a:stretch/>
          </p:blipFill>
          <p:spPr bwMode="auto">
            <a:xfrm>
              <a:off x="4794134" y="103308"/>
              <a:ext cx="2093954" cy="805412"/>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12586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963" t="12267" r="6676" b="30666"/>
          <a:stretch/>
        </p:blipFill>
        <p:spPr bwMode="auto">
          <a:xfrm>
            <a:off x="2207568" y="1401763"/>
            <a:ext cx="7704857" cy="479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4132" name="TextBox 3"/>
          <p:cNvSpPr txBox="1">
            <a:spLocks noChangeArrowheads="1"/>
          </p:cNvSpPr>
          <p:nvPr/>
        </p:nvSpPr>
        <p:spPr bwMode="auto">
          <a:xfrm>
            <a:off x="2995613" y="6402388"/>
            <a:ext cx="563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itchFamily="34" charset="0"/>
                <a:cs typeface="Arial" pitchFamily="34" charset="0"/>
              </a:defRPr>
            </a:lvl1pPr>
            <a:lvl2pPr marL="742950" indent="-285750" eaLnBrk="0" hangingPunct="0">
              <a:spcBef>
                <a:spcPct val="20000"/>
              </a:spcBef>
              <a:buSzPct val="75000"/>
              <a:buFont typeface="Wingdings" pitchFamily="2" charset="2"/>
              <a:buChar char="§"/>
              <a:defRPr sz="2800">
                <a:solidFill>
                  <a:schemeClr val="bg1"/>
                </a:solidFill>
                <a:latin typeface="Arial" pitchFamily="34" charset="0"/>
                <a:cs typeface="Arial" pitchFamily="34" charset="0"/>
              </a:defRPr>
            </a:lvl2pPr>
            <a:lvl3pPr marL="1143000" indent="-228600" eaLnBrk="0" hangingPunct="0">
              <a:spcBef>
                <a:spcPct val="20000"/>
              </a:spcBef>
              <a:buChar char="•"/>
              <a:defRPr sz="2400">
                <a:solidFill>
                  <a:schemeClr val="bg1"/>
                </a:solidFill>
                <a:latin typeface="Arial" pitchFamily="34" charset="0"/>
                <a:cs typeface="Arial" pitchFamily="34" charset="0"/>
              </a:defRPr>
            </a:lvl3pPr>
            <a:lvl4pPr marL="1600200" indent="-228600" eaLnBrk="0" hangingPunct="0">
              <a:spcBef>
                <a:spcPct val="20000"/>
              </a:spcBef>
              <a:buChar char="–"/>
              <a:defRPr sz="2000">
                <a:solidFill>
                  <a:schemeClr val="bg1"/>
                </a:solidFill>
                <a:latin typeface="Arial" pitchFamily="34" charset="0"/>
                <a:cs typeface="Arial" pitchFamily="34" charset="0"/>
              </a:defRPr>
            </a:lvl4pPr>
            <a:lvl5pPr marL="2057400" indent="-228600" eaLnBrk="0" hangingPunct="0">
              <a:spcBef>
                <a:spcPct val="20000"/>
              </a:spcBef>
              <a:buChar char="»"/>
              <a:defRPr sz="2000">
                <a:solidFill>
                  <a:schemeClr val="bg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cs typeface="Arial" pitchFamily="34" charset="0"/>
              </a:defRPr>
            </a:lvl9pPr>
          </a:lstStyle>
          <a:p>
            <a:pPr eaLnBrk="1" hangingPunct="1">
              <a:spcBef>
                <a:spcPct val="0"/>
              </a:spcBef>
              <a:buFontTx/>
              <a:buNone/>
            </a:pPr>
            <a:r>
              <a:rPr lang="en-GB" altLang="en-US" sz="1800">
                <a:solidFill>
                  <a:schemeClr val="tx1"/>
                </a:solidFill>
              </a:rPr>
              <a:t>Zarate et al. (2012) </a:t>
            </a:r>
            <a:r>
              <a:rPr lang="pl-PL" altLang="en-US" sz="1800">
                <a:solidFill>
                  <a:schemeClr val="tx1"/>
                </a:solidFill>
              </a:rPr>
              <a:t>Biol Psychiatry. 71(11): 939–946</a:t>
            </a:r>
            <a:endParaRPr lang="en-GB" altLang="en-US" sz="1800">
              <a:solidFill>
                <a:schemeClr val="tx1"/>
              </a:solidFill>
            </a:endParaRPr>
          </a:p>
        </p:txBody>
      </p:sp>
      <p:grpSp>
        <p:nvGrpSpPr>
          <p:cNvPr id="7" name="Group 6">
            <a:extLst>
              <a:ext uri="{FF2B5EF4-FFF2-40B4-BE49-F238E27FC236}">
                <a16:creationId xmlns:a16="http://schemas.microsoft.com/office/drawing/2014/main" id="{6E43C14E-3B50-49BC-BA07-87B399142B92}"/>
              </a:ext>
            </a:extLst>
          </p:cNvPr>
          <p:cNvGrpSpPr/>
          <p:nvPr/>
        </p:nvGrpSpPr>
        <p:grpSpPr>
          <a:xfrm>
            <a:off x="263352" y="36460"/>
            <a:ext cx="11593288" cy="1213547"/>
            <a:chOff x="263352" y="36460"/>
            <a:chExt cx="11593288" cy="1213547"/>
          </a:xfrm>
        </p:grpSpPr>
        <p:pic>
          <p:nvPicPr>
            <p:cNvPr id="8" name="Picture 7">
              <a:extLst>
                <a:ext uri="{FF2B5EF4-FFF2-40B4-BE49-F238E27FC236}">
                  <a16:creationId xmlns:a16="http://schemas.microsoft.com/office/drawing/2014/main" id="{CDC9E5CB-FCCB-4F57-9E7E-A6CB736EEF56}"/>
                </a:ext>
              </a:extLst>
            </p:cNvPr>
            <p:cNvPicPr>
              <a:picLocks noChangeAspect="1"/>
            </p:cNvPicPr>
            <p:nvPr/>
          </p:nvPicPr>
          <p:blipFill rotWithShape="1">
            <a:blip r:embed="rId3"/>
            <a:srcRect l="62600" t="15000" r="7500" b="64000"/>
            <a:stretch/>
          </p:blipFill>
          <p:spPr>
            <a:xfrm>
              <a:off x="9408368" y="36460"/>
              <a:ext cx="2448272" cy="967212"/>
            </a:xfrm>
            <a:prstGeom prst="rect">
              <a:avLst/>
            </a:prstGeom>
          </p:spPr>
        </p:pic>
        <p:grpSp>
          <p:nvGrpSpPr>
            <p:cNvPr id="9" name="Group 8">
              <a:extLst>
                <a:ext uri="{FF2B5EF4-FFF2-40B4-BE49-F238E27FC236}">
                  <a16:creationId xmlns:a16="http://schemas.microsoft.com/office/drawing/2014/main" id="{3686E4BE-572D-405C-894D-2494FE0E5E96}"/>
                </a:ext>
              </a:extLst>
            </p:cNvPr>
            <p:cNvGrpSpPr/>
            <p:nvPr/>
          </p:nvGrpSpPr>
          <p:grpSpPr>
            <a:xfrm>
              <a:off x="263352" y="107007"/>
              <a:ext cx="1944216" cy="1143000"/>
              <a:chOff x="107505" y="113207"/>
              <a:chExt cx="2592288" cy="1347169"/>
            </a:xfrm>
          </p:grpSpPr>
          <p:pic>
            <p:nvPicPr>
              <p:cNvPr id="11" name="Picture 10">
                <a:extLst>
                  <a:ext uri="{FF2B5EF4-FFF2-40B4-BE49-F238E27FC236}">
                    <a16:creationId xmlns:a16="http://schemas.microsoft.com/office/drawing/2014/main" id="{18C8E774-CEB5-4047-A512-6B414EC121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5" y="113207"/>
                <a:ext cx="2592288" cy="1253283"/>
              </a:xfrm>
              <a:prstGeom prst="rect">
                <a:avLst/>
              </a:prstGeom>
            </p:spPr>
          </p:pic>
          <p:sp>
            <p:nvSpPr>
              <p:cNvPr id="12" name="Rectangle 11">
                <a:extLst>
                  <a:ext uri="{FF2B5EF4-FFF2-40B4-BE49-F238E27FC236}">
                    <a16:creationId xmlns:a16="http://schemas.microsoft.com/office/drawing/2014/main" id="{40B1C118-3573-421E-95E8-FD17E2165911}"/>
                  </a:ext>
                </a:extLst>
              </p:cNvPr>
              <p:cNvSpPr/>
              <p:nvPr/>
            </p:nvSpPr>
            <p:spPr>
              <a:xfrm>
                <a:off x="827584" y="836712"/>
                <a:ext cx="1872209" cy="6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a:extLst>
                <a:ext uri="{FF2B5EF4-FFF2-40B4-BE49-F238E27FC236}">
                  <a16:creationId xmlns:a16="http://schemas.microsoft.com/office/drawing/2014/main" id="{B61DC7BE-A41B-4812-B07D-F4CC410DC5B4}"/>
                </a:ext>
              </a:extLst>
            </p:cNvPr>
            <p:cNvPicPr/>
            <p:nvPr/>
          </p:nvPicPr>
          <p:blipFill rotWithShape="1">
            <a:blip r:embed="rId5" cstate="print">
              <a:extLst>
                <a:ext uri="{28A0092B-C50C-407E-A947-70E740481C1C}">
                  <a14:useLocalDpi xmlns:a14="http://schemas.microsoft.com/office/drawing/2010/main" val="0"/>
                </a:ext>
              </a:extLst>
            </a:blip>
            <a:srcRect b="50830"/>
            <a:stretch/>
          </p:blipFill>
          <p:spPr bwMode="auto">
            <a:xfrm>
              <a:off x="4794134" y="103308"/>
              <a:ext cx="2093954" cy="805412"/>
            </a:xfrm>
            <a:prstGeom prst="rect">
              <a:avLst/>
            </a:prstGeom>
            <a:ln>
              <a:noFill/>
            </a:ln>
            <a:extLst>
              <a:ext uri="{53640926-AAD7-44D8-BBD7-CCE9431645EC}">
                <a14:shadowObscured xmlns:a14="http://schemas.microsoft.com/office/drawing/2010/main"/>
              </a:ext>
            </a:extLst>
          </p:spPr>
        </p:pic>
      </p:grpSp>
      <p:sp>
        <p:nvSpPr>
          <p:cNvPr id="304130" name="Title 2"/>
          <p:cNvSpPr>
            <a:spLocks noGrp="1"/>
          </p:cNvSpPr>
          <p:nvPr>
            <p:ph type="title"/>
          </p:nvPr>
        </p:nvSpPr>
        <p:spPr>
          <a:xfrm>
            <a:off x="551384" y="629816"/>
            <a:ext cx="11161240" cy="1143000"/>
          </a:xfrm>
        </p:spPr>
        <p:txBody>
          <a:bodyPr>
            <a:noAutofit/>
          </a:bodyPr>
          <a:lstStyle/>
          <a:p>
            <a:r>
              <a:rPr lang="en-GB" altLang="en-US" sz="3200" b="1" dirty="0">
                <a:solidFill>
                  <a:srgbClr val="0070C0"/>
                </a:solidFill>
              </a:rPr>
              <a:t>Single intravenous dose of ketamine in bipolar depression</a:t>
            </a:r>
          </a:p>
        </p:txBody>
      </p:sp>
    </p:spTree>
    <p:extLst>
      <p:ext uri="{BB962C8B-B14F-4D97-AF65-F5344CB8AC3E}">
        <p14:creationId xmlns:p14="http://schemas.microsoft.com/office/powerpoint/2010/main" val="32301175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br>
              <a:rPr lang="en-GB" sz="3200" dirty="0"/>
            </a:br>
            <a:r>
              <a:rPr lang="en-GB" sz="3200" dirty="0"/>
              <a:t>Esketamine nasal spray: </a:t>
            </a:r>
            <a:br>
              <a:rPr lang="en-GB" sz="3200" dirty="0"/>
            </a:br>
            <a:r>
              <a:rPr lang="en-GB" sz="3200" dirty="0"/>
              <a:t>Unipolar treatment resistant depression</a:t>
            </a:r>
          </a:p>
        </p:txBody>
      </p:sp>
      <p:sp>
        <p:nvSpPr>
          <p:cNvPr id="5" name="Text Placeholder 4">
            <a:extLst>
              <a:ext uri="{FF2B5EF4-FFF2-40B4-BE49-F238E27FC236}">
                <a16:creationId xmlns:a16="http://schemas.microsoft.com/office/drawing/2014/main" id="{C4926557-7EB9-4DA6-89F2-A8804183BD0D}"/>
              </a:ext>
            </a:extLst>
          </p:cNvPr>
          <p:cNvSpPr>
            <a:spLocks noGrp="1"/>
          </p:cNvSpPr>
          <p:nvPr>
            <p:ph type="body" sz="quarter" idx="13"/>
          </p:nvPr>
        </p:nvSpPr>
        <p:spPr>
          <a:xfrm>
            <a:off x="7392144" y="6309320"/>
            <a:ext cx="4608810" cy="504056"/>
          </a:xfrm>
        </p:spPr>
        <p:txBody>
          <a:bodyPr/>
          <a:lstStyle/>
          <a:p>
            <a:r>
              <a:rPr lang="en-GB" sz="1600" dirty="0"/>
              <a:t>Popova V, et al. Am J Psychiatry 2019;176:428–38.</a:t>
            </a:r>
          </a:p>
        </p:txBody>
      </p:sp>
      <p:sp>
        <p:nvSpPr>
          <p:cNvPr id="2" name="TextBox 1"/>
          <p:cNvSpPr txBox="1"/>
          <p:nvPr/>
        </p:nvSpPr>
        <p:spPr>
          <a:xfrm>
            <a:off x="2423592" y="1777422"/>
            <a:ext cx="4272225" cy="561690"/>
          </a:xfrm>
          <a:prstGeom prst="rect">
            <a:avLst/>
          </a:prstGeom>
          <a:noFill/>
        </p:spPr>
        <p:txBody>
          <a:bodyPr wrap="square" lIns="68525" tIns="34289" rIns="68525" bIns="3428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05050"/>
                </a:solidFill>
                <a:effectLst/>
                <a:uLnTx/>
                <a:uFillTx/>
                <a:latin typeface="Calibri"/>
                <a:ea typeface="+mn-ea"/>
                <a:cs typeface="+mn-cs"/>
              </a:rPr>
              <a:t>LS mean </a:t>
            </a:r>
            <a:r>
              <a:rPr kumimoji="0" lang="en-GB" sz="1600" b="0" i="0" u="none" strike="noStrike" kern="1200" cap="none" spc="0" normalizeH="0" baseline="0" noProof="0" dirty="0">
                <a:ln>
                  <a:noFill/>
                </a:ln>
                <a:solidFill>
                  <a:prstClr val="black"/>
                </a:solidFill>
                <a:effectLst/>
                <a:uLnTx/>
                <a:uFillTx/>
                <a:latin typeface="Calibri"/>
                <a:ea typeface="+mn-ea"/>
                <a:cs typeface="+mn-cs"/>
              </a:rPr>
              <a:t>change (±SE) in MADRS total score over time in the double-blind phase </a:t>
            </a:r>
          </a:p>
        </p:txBody>
      </p:sp>
      <p:grpSp>
        <p:nvGrpSpPr>
          <p:cNvPr id="117" name="Group 116">
            <a:extLst>
              <a:ext uri="{FF2B5EF4-FFF2-40B4-BE49-F238E27FC236}">
                <a16:creationId xmlns:a16="http://schemas.microsoft.com/office/drawing/2014/main" id="{1C7AEE1E-5AE6-42A7-8A6F-848DC0891720}"/>
              </a:ext>
            </a:extLst>
          </p:cNvPr>
          <p:cNvGrpSpPr/>
          <p:nvPr/>
        </p:nvGrpSpPr>
        <p:grpSpPr>
          <a:xfrm>
            <a:off x="983434" y="2281478"/>
            <a:ext cx="6341696" cy="3739810"/>
            <a:chOff x="1094536" y="2031892"/>
            <a:chExt cx="6341696" cy="3739810"/>
          </a:xfrm>
        </p:grpSpPr>
        <p:sp>
          <p:nvSpPr>
            <p:cNvPr id="44" name="TextBox 43"/>
            <p:cNvSpPr txBox="1"/>
            <p:nvPr/>
          </p:nvSpPr>
          <p:spPr>
            <a:xfrm>
              <a:off x="2172961" y="5539653"/>
              <a:ext cx="64" cy="232049"/>
            </a:xfrm>
            <a:prstGeom prst="rect">
              <a:avLst/>
            </a:prstGeom>
            <a:noFill/>
            <a:ln>
              <a:noFill/>
            </a:ln>
          </p:spPr>
          <p:txBody>
            <a:bodyPr wrap="none" lIns="0" tIns="34289" rIns="0" bIns="34289" rtlCol="0" anchor="b">
              <a:spAutoFit/>
            </a:bodyPr>
            <a:lstStyle/>
            <a:p>
              <a:pPr marL="0" marR="0" lvl="0" indent="0" algn="r" defTabSz="914400" rtl="0" eaLnBrk="1" fontAlgn="auto" latinLnBrk="0" hangingPunct="1">
                <a:lnSpc>
                  <a:spcPts val="12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C00000"/>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2DFBBF34-2C3C-4436-A277-43C4267A8070}"/>
                </a:ext>
              </a:extLst>
            </p:cNvPr>
            <p:cNvGrpSpPr/>
            <p:nvPr/>
          </p:nvGrpSpPr>
          <p:grpSpPr>
            <a:xfrm>
              <a:off x="1094536" y="2031892"/>
              <a:ext cx="6341696" cy="3370364"/>
              <a:chOff x="1094536" y="2031892"/>
              <a:chExt cx="6341696" cy="3370364"/>
            </a:xfrm>
          </p:grpSpPr>
          <p:sp>
            <p:nvSpPr>
              <p:cNvPr id="32" name="TextBox 31"/>
              <p:cNvSpPr txBox="1"/>
              <p:nvPr/>
            </p:nvSpPr>
            <p:spPr>
              <a:xfrm>
                <a:off x="2271275" y="4824013"/>
                <a:ext cx="1362968" cy="561690"/>
              </a:xfrm>
              <a:prstGeom prst="rect">
                <a:avLst/>
              </a:prstGeom>
              <a:noFill/>
            </p:spPr>
            <p:txBody>
              <a:bodyPr wrap="square" lIns="68525" tIns="34289" rIns="68525" bIns="3428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Day 2</a:t>
                </a:r>
                <a:br>
                  <a:rPr kumimoji="0" lang="en-GB" sz="1600" b="0" i="0" u="none" strike="noStrike" kern="1200" cap="none" spc="0" normalizeH="0" baseline="0" noProof="0" dirty="0">
                    <a:ln>
                      <a:noFill/>
                    </a:ln>
                    <a:solidFill>
                      <a:prstClr val="black"/>
                    </a:solidFill>
                    <a:effectLst/>
                    <a:uLnTx/>
                    <a:uFillTx/>
                    <a:latin typeface="Calibri"/>
                    <a:ea typeface="+mn-ea"/>
                    <a:cs typeface="+mn-cs"/>
                  </a:rPr>
                </a:br>
                <a:r>
                  <a:rPr kumimoji="0" lang="en-GB" sz="1600" b="0" i="0" u="none" strike="noStrike" kern="1200" cap="none" spc="0" normalizeH="0" baseline="0" noProof="0" dirty="0">
                    <a:ln>
                      <a:noFill/>
                    </a:ln>
                    <a:solidFill>
                      <a:prstClr val="black"/>
                    </a:solidFill>
                    <a:effectLst/>
                    <a:uLnTx/>
                    <a:uFillTx/>
                    <a:latin typeface="Calibri"/>
                    <a:ea typeface="+mn-ea"/>
                    <a:cs typeface="+mn-cs"/>
                  </a:rPr>
                  <a:t>(24 hrs)</a:t>
                </a:r>
              </a:p>
            </p:txBody>
          </p:sp>
          <p:sp>
            <p:nvSpPr>
              <p:cNvPr id="36" name="TextBox 35"/>
              <p:cNvSpPr txBox="1"/>
              <p:nvPr/>
            </p:nvSpPr>
            <p:spPr>
              <a:xfrm>
                <a:off x="3298252" y="5086787"/>
                <a:ext cx="2147700" cy="315469"/>
              </a:xfrm>
              <a:prstGeom prst="rect">
                <a:avLst/>
              </a:prstGeom>
              <a:noFill/>
            </p:spPr>
            <p:txBody>
              <a:bodyPr wrap="square" lIns="68525" tIns="34289" rIns="68525" bIns="3428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05050"/>
                    </a:solidFill>
                    <a:effectLst/>
                    <a:uLnTx/>
                    <a:uFillTx/>
                    <a:latin typeface="Calibri"/>
                    <a:ea typeface="+mn-ea"/>
                    <a:cs typeface="+mn-cs"/>
                  </a:rPr>
                  <a:t>Time (days)</a:t>
                </a:r>
              </a:p>
            </p:txBody>
          </p:sp>
          <p:grpSp>
            <p:nvGrpSpPr>
              <p:cNvPr id="11" name="Group 10">
                <a:extLst>
                  <a:ext uri="{FF2B5EF4-FFF2-40B4-BE49-F238E27FC236}">
                    <a16:creationId xmlns:a16="http://schemas.microsoft.com/office/drawing/2014/main" id="{450CBBD9-F18B-48FE-98D7-3C972D8BF3E3}"/>
                  </a:ext>
                </a:extLst>
              </p:cNvPr>
              <p:cNvGrpSpPr/>
              <p:nvPr/>
            </p:nvGrpSpPr>
            <p:grpSpPr>
              <a:xfrm>
                <a:off x="1094536" y="2031892"/>
                <a:ext cx="6341696" cy="3107592"/>
                <a:chOff x="1094536" y="2031892"/>
                <a:chExt cx="6341696" cy="3107592"/>
              </a:xfrm>
            </p:grpSpPr>
            <p:cxnSp>
              <p:nvCxnSpPr>
                <p:cNvPr id="12" name="Straight Connector 11"/>
                <p:cNvCxnSpPr/>
                <p:nvPr/>
              </p:nvCxnSpPr>
              <p:spPr>
                <a:xfrm>
                  <a:off x="2333746" y="2123142"/>
                  <a:ext cx="0" cy="263578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2216983" y="4758923"/>
                  <a:ext cx="467344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2216912" y="4238771"/>
                  <a:ext cx="116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2216912" y="3744785"/>
                  <a:ext cx="116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2216912" y="3240906"/>
                  <a:ext cx="116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216912" y="2749783"/>
                  <a:ext cx="116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216912" y="2245044"/>
                  <a:ext cx="116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716075" y="2103900"/>
                  <a:ext cx="480975" cy="315469"/>
                </a:xfrm>
                <a:prstGeom prst="rect">
                  <a:avLst/>
                </a:prstGeom>
                <a:noFill/>
              </p:spPr>
              <p:txBody>
                <a:bodyPr wrap="square" lIns="68525" tIns="34289" rIns="68525" bIns="34289"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21" name="TextBox 20"/>
                <p:cNvSpPr txBox="1"/>
                <p:nvPr/>
              </p:nvSpPr>
              <p:spPr>
                <a:xfrm>
                  <a:off x="1742606" y="2605240"/>
                  <a:ext cx="454435" cy="315469"/>
                </a:xfrm>
                <a:prstGeom prst="rect">
                  <a:avLst/>
                </a:prstGeom>
                <a:noFill/>
              </p:spPr>
              <p:txBody>
                <a:bodyPr wrap="square" lIns="68525" tIns="34289" rIns="68525" bIns="34289"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r-IN" sz="1600" b="0" i="0" u="none" strike="noStrike" kern="1200" cap="none" spc="0" normalizeH="0" baseline="0" noProof="0" dirty="0">
                      <a:ln>
                        <a:noFill/>
                      </a:ln>
                      <a:solidFill>
                        <a:prstClr val="black"/>
                      </a:solidFill>
                      <a:effectLst/>
                      <a:uLnTx/>
                      <a:uFillTx/>
                      <a:latin typeface="Calibri"/>
                      <a:ea typeface="+mn-ea"/>
                      <a:cs typeface="Mangal" panose="02040503050203030202" pitchFamily="18" charset="0"/>
                    </a:rPr>
                    <a:t>–</a:t>
                  </a:r>
                  <a:r>
                    <a:rPr kumimoji="0" lang="en-GB" sz="1600" b="0" i="0" u="none" strike="noStrike" kern="1200" cap="none" spc="0" normalizeH="0" baseline="0" noProof="0" dirty="0">
                      <a:ln>
                        <a:noFill/>
                      </a:ln>
                      <a:solidFill>
                        <a:prstClr val="black"/>
                      </a:solidFill>
                      <a:effectLst/>
                      <a:uLnTx/>
                      <a:uFillTx/>
                      <a:latin typeface="Calibri"/>
                      <a:ea typeface="+mn-ea"/>
                      <a:cs typeface="+mn-cs"/>
                    </a:rPr>
                    <a:t>5</a:t>
                  </a:r>
                </a:p>
              </p:txBody>
            </p:sp>
            <p:sp>
              <p:nvSpPr>
                <p:cNvPr id="22" name="TextBox 21"/>
                <p:cNvSpPr txBox="1"/>
                <p:nvPr/>
              </p:nvSpPr>
              <p:spPr>
                <a:xfrm>
                  <a:off x="1742606" y="3096363"/>
                  <a:ext cx="454435" cy="315469"/>
                </a:xfrm>
                <a:prstGeom prst="rect">
                  <a:avLst/>
                </a:prstGeom>
                <a:noFill/>
              </p:spPr>
              <p:txBody>
                <a:bodyPr wrap="square" lIns="68525" tIns="34289" rIns="68525" bIns="34289"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r-IN" sz="1600" b="0" i="0" u="none" strike="noStrike" kern="1200" cap="none" spc="0" normalizeH="0" baseline="0" noProof="0" dirty="0">
                      <a:ln>
                        <a:noFill/>
                      </a:ln>
                      <a:solidFill>
                        <a:prstClr val="black"/>
                      </a:solidFill>
                      <a:effectLst/>
                      <a:uLnTx/>
                      <a:uFillTx/>
                      <a:latin typeface="Calibri"/>
                      <a:ea typeface="+mn-ea"/>
                      <a:cs typeface="Mangal" panose="02040503050203030202" pitchFamily="18" charset="0"/>
                    </a:rPr>
                    <a:t>–</a:t>
                  </a:r>
                  <a:r>
                    <a:rPr kumimoji="0" lang="en-GB" sz="16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23" name="TextBox 22"/>
                <p:cNvSpPr txBox="1"/>
                <p:nvPr/>
              </p:nvSpPr>
              <p:spPr>
                <a:xfrm>
                  <a:off x="1742606" y="3597649"/>
                  <a:ext cx="454435" cy="315469"/>
                </a:xfrm>
                <a:prstGeom prst="rect">
                  <a:avLst/>
                </a:prstGeom>
                <a:noFill/>
              </p:spPr>
              <p:txBody>
                <a:bodyPr wrap="square" lIns="68525" tIns="34289" rIns="68525" bIns="34289"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r-IN" sz="1600" b="0" i="0" u="none" strike="noStrike" kern="1200" cap="none" spc="0" normalizeH="0" baseline="0" noProof="0" dirty="0">
                      <a:ln>
                        <a:noFill/>
                      </a:ln>
                      <a:solidFill>
                        <a:prstClr val="black"/>
                      </a:solidFill>
                      <a:effectLst/>
                      <a:uLnTx/>
                      <a:uFillTx/>
                      <a:latin typeface="Calibri"/>
                      <a:ea typeface="+mn-ea"/>
                      <a:cs typeface="Mangal" panose="02040503050203030202" pitchFamily="18" charset="0"/>
                    </a:rPr>
                    <a:t>–</a:t>
                  </a:r>
                  <a:r>
                    <a:rPr kumimoji="0" lang="en-GB" sz="1600" b="0" i="0" u="none" strike="noStrike" kern="1200" cap="none" spc="0" normalizeH="0" baseline="0" noProof="0" dirty="0">
                      <a:ln>
                        <a:noFill/>
                      </a:ln>
                      <a:solidFill>
                        <a:prstClr val="black"/>
                      </a:solidFill>
                      <a:effectLst/>
                      <a:uLnTx/>
                      <a:uFillTx/>
                      <a:latin typeface="Calibri"/>
                      <a:ea typeface="+mn-ea"/>
                      <a:cs typeface="+mn-cs"/>
                    </a:rPr>
                    <a:t>15</a:t>
                  </a:r>
                </a:p>
              </p:txBody>
            </p:sp>
            <p:sp>
              <p:nvSpPr>
                <p:cNvPr id="24" name="TextBox 23"/>
                <p:cNvSpPr txBox="1"/>
                <p:nvPr/>
              </p:nvSpPr>
              <p:spPr>
                <a:xfrm>
                  <a:off x="1742606" y="4091366"/>
                  <a:ext cx="454435" cy="315469"/>
                </a:xfrm>
                <a:prstGeom prst="rect">
                  <a:avLst/>
                </a:prstGeom>
                <a:noFill/>
              </p:spPr>
              <p:txBody>
                <a:bodyPr wrap="square" lIns="68525" tIns="34289" rIns="68525" bIns="34289"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r-IN" sz="1600" b="0" i="0" u="none" strike="noStrike" kern="1200" cap="none" spc="0" normalizeH="0" baseline="0" noProof="0" dirty="0">
                      <a:ln>
                        <a:noFill/>
                      </a:ln>
                      <a:solidFill>
                        <a:prstClr val="black"/>
                      </a:solidFill>
                      <a:effectLst/>
                      <a:uLnTx/>
                      <a:uFillTx/>
                      <a:latin typeface="Calibri"/>
                      <a:ea typeface="+mn-ea"/>
                      <a:cs typeface="Mangal" panose="02040503050203030202" pitchFamily="18" charset="0"/>
                    </a:rPr>
                    <a:t>–</a:t>
                  </a:r>
                  <a:r>
                    <a:rPr kumimoji="0" lang="en-GB" sz="1600" b="0" i="0" u="none" strike="noStrike" kern="1200" cap="none" spc="0" normalizeH="0" baseline="0" noProof="0" dirty="0">
                      <a:ln>
                        <a:noFill/>
                      </a:ln>
                      <a:solidFill>
                        <a:prstClr val="black"/>
                      </a:solidFill>
                      <a:effectLst/>
                      <a:uLnTx/>
                      <a:uFillTx/>
                      <a:latin typeface="Calibri"/>
                      <a:ea typeface="+mn-ea"/>
                      <a:cs typeface="+mn-cs"/>
                    </a:rPr>
                    <a:t>20</a:t>
                  </a:r>
                </a:p>
              </p:txBody>
            </p:sp>
            <p:sp>
              <p:nvSpPr>
                <p:cNvPr id="25" name="TextBox 24"/>
                <p:cNvSpPr txBox="1"/>
                <p:nvPr/>
              </p:nvSpPr>
              <p:spPr>
                <a:xfrm>
                  <a:off x="1742606" y="4592687"/>
                  <a:ext cx="454435" cy="315469"/>
                </a:xfrm>
                <a:prstGeom prst="rect">
                  <a:avLst/>
                </a:prstGeom>
                <a:noFill/>
              </p:spPr>
              <p:txBody>
                <a:bodyPr wrap="square" lIns="68525" tIns="34289" rIns="68525" bIns="34289"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r-IN" sz="1600" b="0" i="0" u="none" strike="noStrike" kern="1200" cap="none" spc="0" normalizeH="0" baseline="0" noProof="0" dirty="0">
                      <a:ln>
                        <a:noFill/>
                      </a:ln>
                      <a:solidFill>
                        <a:prstClr val="black"/>
                      </a:solidFill>
                      <a:effectLst/>
                      <a:uLnTx/>
                      <a:uFillTx/>
                      <a:latin typeface="Calibri"/>
                      <a:ea typeface="+mn-ea"/>
                      <a:cs typeface="Mangal" panose="02040503050203030202" pitchFamily="18" charset="0"/>
                    </a:rPr>
                    <a:t>–</a:t>
                  </a:r>
                  <a:r>
                    <a:rPr kumimoji="0" lang="en-GB" sz="1600" b="0" i="0" u="none" strike="noStrike" kern="1200" cap="none" spc="0" normalizeH="0" baseline="0" noProof="0" dirty="0">
                      <a:ln>
                        <a:noFill/>
                      </a:ln>
                      <a:solidFill>
                        <a:prstClr val="black"/>
                      </a:solidFill>
                      <a:effectLst/>
                      <a:uLnTx/>
                      <a:uFillTx/>
                      <a:latin typeface="Calibri"/>
                      <a:ea typeface="+mn-ea"/>
                      <a:cs typeface="+mn-cs"/>
                    </a:rPr>
                    <a:t>25</a:t>
                  </a:r>
                </a:p>
              </p:txBody>
            </p:sp>
            <p:sp>
              <p:nvSpPr>
                <p:cNvPr id="26" name="TextBox 25"/>
                <p:cNvSpPr txBox="1"/>
                <p:nvPr/>
              </p:nvSpPr>
              <p:spPr>
                <a:xfrm rot="16200000">
                  <a:off x="15323" y="3183113"/>
                  <a:ext cx="2720115" cy="561690"/>
                </a:xfrm>
                <a:prstGeom prst="rect">
                  <a:avLst/>
                </a:prstGeom>
                <a:noFill/>
              </p:spPr>
              <p:txBody>
                <a:bodyPr wrap="square" lIns="68525" tIns="34289" rIns="68525" bIns="3428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LS mean change (±SE)</a:t>
                  </a:r>
                  <a:br>
                    <a:rPr kumimoji="0" lang="en-GB" sz="1600" b="0" i="0" u="none" strike="noStrike" kern="1200" cap="none" spc="0" normalizeH="0" baseline="0" noProof="0" dirty="0">
                      <a:ln>
                        <a:noFill/>
                      </a:ln>
                      <a:solidFill>
                        <a:prstClr val="black"/>
                      </a:solidFill>
                      <a:effectLst/>
                      <a:uLnTx/>
                      <a:uFillTx/>
                      <a:latin typeface="Calibri"/>
                      <a:ea typeface="+mn-ea"/>
                      <a:cs typeface="+mn-cs"/>
                    </a:rPr>
                  </a:br>
                  <a:r>
                    <a:rPr kumimoji="0" lang="en-GB" sz="1600" b="0" i="0" u="none" strike="noStrike" kern="1200" cap="none" spc="0" normalizeH="0" baseline="0" noProof="0" dirty="0">
                      <a:ln>
                        <a:noFill/>
                      </a:ln>
                      <a:solidFill>
                        <a:prstClr val="black"/>
                      </a:solidFill>
                      <a:effectLst/>
                      <a:uLnTx/>
                      <a:uFillTx/>
                      <a:latin typeface="Calibri"/>
                      <a:ea typeface="+mn-ea"/>
                      <a:cs typeface="+mn-cs"/>
                    </a:rPr>
                    <a:t>in MADRS total score</a:t>
                  </a:r>
                </a:p>
              </p:txBody>
            </p:sp>
            <p:cxnSp>
              <p:nvCxnSpPr>
                <p:cNvPr id="27" name="Straight Connector 26"/>
                <p:cNvCxnSpPr/>
                <p:nvPr/>
              </p:nvCxnSpPr>
              <p:spPr>
                <a:xfrm rot="16200000" flipH="1">
                  <a:off x="2494961" y="4797191"/>
                  <a:ext cx="7653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330480" y="4824015"/>
                  <a:ext cx="1362968" cy="315469"/>
                </a:xfrm>
                <a:prstGeom prst="rect">
                  <a:avLst/>
                </a:prstGeom>
                <a:noFill/>
              </p:spPr>
              <p:txBody>
                <a:bodyPr wrap="square" lIns="68525" tIns="34289" rIns="68525" bIns="34289"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Baseline</a:t>
                  </a:r>
                </a:p>
              </p:txBody>
            </p:sp>
            <p:cxnSp>
              <p:nvCxnSpPr>
                <p:cNvPr id="29" name="Straight Connector 28"/>
                <p:cNvCxnSpPr/>
                <p:nvPr/>
              </p:nvCxnSpPr>
              <p:spPr>
                <a:xfrm rot="16200000" flipH="1">
                  <a:off x="2914493" y="4797191"/>
                  <a:ext cx="7653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3788513" y="4797191"/>
                  <a:ext cx="7653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H="1">
                  <a:off x="4815487" y="4797191"/>
                  <a:ext cx="7653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145296" y="4824015"/>
                  <a:ext cx="1362968" cy="315469"/>
                </a:xfrm>
                <a:prstGeom prst="rect">
                  <a:avLst/>
                </a:prstGeom>
                <a:noFill/>
              </p:spPr>
              <p:txBody>
                <a:bodyPr wrap="square" lIns="68525" tIns="34289" rIns="68525" bIns="3428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Day 8</a:t>
                  </a:r>
                </a:p>
              </p:txBody>
            </p:sp>
            <p:sp>
              <p:nvSpPr>
                <p:cNvPr id="34" name="TextBox 33"/>
                <p:cNvSpPr txBox="1"/>
                <p:nvPr/>
              </p:nvSpPr>
              <p:spPr>
                <a:xfrm>
                  <a:off x="4181010" y="4824015"/>
                  <a:ext cx="1362968" cy="315469"/>
                </a:xfrm>
                <a:prstGeom prst="rect">
                  <a:avLst/>
                </a:prstGeom>
                <a:noFill/>
              </p:spPr>
              <p:txBody>
                <a:bodyPr wrap="square" lIns="68525" tIns="34289" rIns="68525" bIns="3428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Day 15</a:t>
                  </a:r>
                </a:p>
              </p:txBody>
            </p:sp>
            <p:sp>
              <p:nvSpPr>
                <p:cNvPr id="35" name="TextBox 34"/>
                <p:cNvSpPr txBox="1"/>
                <p:nvPr/>
              </p:nvSpPr>
              <p:spPr>
                <a:xfrm>
                  <a:off x="5199244" y="4824015"/>
                  <a:ext cx="1362968" cy="315469"/>
                </a:xfrm>
                <a:prstGeom prst="rect">
                  <a:avLst/>
                </a:prstGeom>
                <a:noFill/>
              </p:spPr>
              <p:txBody>
                <a:bodyPr wrap="square" lIns="68525" tIns="34289" rIns="68525" bIns="3428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Day 22</a:t>
                  </a:r>
                </a:p>
              </p:txBody>
            </p:sp>
            <p:sp>
              <p:nvSpPr>
                <p:cNvPr id="37" name="TextBox 36"/>
                <p:cNvSpPr txBox="1"/>
                <p:nvPr/>
              </p:nvSpPr>
              <p:spPr>
                <a:xfrm>
                  <a:off x="6073264" y="4824015"/>
                  <a:ext cx="1362968" cy="315469"/>
                </a:xfrm>
                <a:prstGeom prst="rect">
                  <a:avLst/>
                </a:prstGeom>
                <a:noFill/>
              </p:spPr>
              <p:txBody>
                <a:bodyPr wrap="square" lIns="68525" tIns="34289" rIns="68525" bIns="3428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Day 28</a:t>
                  </a:r>
                </a:p>
              </p:txBody>
            </p:sp>
            <p:sp>
              <p:nvSpPr>
                <p:cNvPr id="53" name="TextBox 52"/>
                <p:cNvSpPr txBox="1"/>
                <p:nvPr/>
              </p:nvSpPr>
              <p:spPr>
                <a:xfrm>
                  <a:off x="3902846" y="2031892"/>
                  <a:ext cx="3356063" cy="500135"/>
                </a:xfrm>
                <a:prstGeom prst="rect">
                  <a:avLst/>
                </a:prstGeom>
                <a:noFill/>
              </p:spPr>
              <p:txBody>
                <a:bodyPr wrap="square" lIns="0" tIns="34289" rIns="0" bIns="3428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05050"/>
                      </a:solidFill>
                      <a:effectLst/>
                      <a:uLnTx/>
                      <a:uFillTx/>
                      <a:latin typeface="Calibri"/>
                      <a:ea typeface="+mn-ea"/>
                      <a:cs typeface="+mn-cs"/>
                    </a:rPr>
                    <a:t>Placebo + antidepressant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05050"/>
                      </a:solidFill>
                      <a:effectLst/>
                      <a:uLnTx/>
                      <a:uFillTx/>
                      <a:latin typeface="Calibri"/>
                      <a:ea typeface="+mn-ea"/>
                      <a:cs typeface="+mn-cs"/>
                    </a:rPr>
                    <a:t>Esketamine nasal spray + antidepressant</a:t>
                  </a:r>
                </a:p>
              </p:txBody>
            </p:sp>
            <p:grpSp>
              <p:nvGrpSpPr>
                <p:cNvPr id="54" name="Group 53"/>
                <p:cNvGrpSpPr/>
                <p:nvPr/>
              </p:nvGrpSpPr>
              <p:grpSpPr>
                <a:xfrm>
                  <a:off x="2636629" y="2200134"/>
                  <a:ext cx="4205670" cy="1760727"/>
                  <a:chOff x="3355728" y="1847786"/>
                  <a:chExt cx="2904271" cy="1856052"/>
                </a:xfrm>
              </p:grpSpPr>
              <p:grpSp>
                <p:nvGrpSpPr>
                  <p:cNvPr id="55" name="Group 54"/>
                  <p:cNvGrpSpPr/>
                  <p:nvPr/>
                </p:nvGrpSpPr>
                <p:grpSpPr>
                  <a:xfrm>
                    <a:off x="4873564" y="2708875"/>
                    <a:ext cx="65987" cy="225346"/>
                    <a:chOff x="4163499" y="2297000"/>
                    <a:chExt cx="65987" cy="225346"/>
                  </a:xfrm>
                  <a:solidFill>
                    <a:schemeClr val="tx1"/>
                  </a:solidFill>
                </p:grpSpPr>
                <p:cxnSp>
                  <p:nvCxnSpPr>
                    <p:cNvPr id="77" name="Straight Connector 76"/>
                    <p:cNvCxnSpPr/>
                    <p:nvPr/>
                  </p:nvCxnSpPr>
                  <p:spPr>
                    <a:xfrm>
                      <a:off x="4196492" y="2297000"/>
                      <a:ext cx="0" cy="225346"/>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4169088" y="2297000"/>
                      <a:ext cx="54808" cy="0"/>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169088" y="2516062"/>
                      <a:ext cx="54808" cy="0"/>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Oval 79"/>
                    <p:cNvSpPr/>
                    <p:nvPr/>
                  </p:nvSpPr>
                  <p:spPr>
                    <a:xfrm>
                      <a:off x="4163499" y="2372205"/>
                      <a:ext cx="65987" cy="65987"/>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56" name="Group 55"/>
                  <p:cNvGrpSpPr/>
                  <p:nvPr/>
                </p:nvGrpSpPr>
                <p:grpSpPr>
                  <a:xfrm>
                    <a:off x="4163499" y="2315852"/>
                    <a:ext cx="65987" cy="206494"/>
                    <a:chOff x="4163499" y="2315852"/>
                    <a:chExt cx="65987" cy="206494"/>
                  </a:xfrm>
                  <a:solidFill>
                    <a:schemeClr val="tx1"/>
                  </a:solidFill>
                </p:grpSpPr>
                <p:cxnSp>
                  <p:nvCxnSpPr>
                    <p:cNvPr id="73" name="Straight Connector 72"/>
                    <p:cNvCxnSpPr/>
                    <p:nvPr/>
                  </p:nvCxnSpPr>
                  <p:spPr>
                    <a:xfrm>
                      <a:off x="4196492" y="2315852"/>
                      <a:ext cx="0" cy="206494"/>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169088" y="2315852"/>
                      <a:ext cx="54808" cy="0"/>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169088" y="2516062"/>
                      <a:ext cx="54808" cy="0"/>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4163499" y="2387915"/>
                      <a:ext cx="65987" cy="65987"/>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57" name="Group 56"/>
                  <p:cNvGrpSpPr/>
                  <p:nvPr/>
                </p:nvGrpSpPr>
                <p:grpSpPr>
                  <a:xfrm>
                    <a:off x="3570935" y="2306662"/>
                    <a:ext cx="65987" cy="206494"/>
                    <a:chOff x="4163499" y="2315852"/>
                    <a:chExt cx="65987" cy="206494"/>
                  </a:xfrm>
                  <a:solidFill>
                    <a:schemeClr val="tx1"/>
                  </a:solidFill>
                </p:grpSpPr>
                <p:cxnSp>
                  <p:nvCxnSpPr>
                    <p:cNvPr id="69" name="Straight Connector 68"/>
                    <p:cNvCxnSpPr/>
                    <p:nvPr/>
                  </p:nvCxnSpPr>
                  <p:spPr>
                    <a:xfrm>
                      <a:off x="4196492" y="2315852"/>
                      <a:ext cx="0" cy="206494"/>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169088" y="2315852"/>
                      <a:ext cx="54808" cy="0"/>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4169088" y="2516062"/>
                      <a:ext cx="54808" cy="0"/>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Oval 71"/>
                    <p:cNvSpPr/>
                    <p:nvPr/>
                  </p:nvSpPr>
                  <p:spPr>
                    <a:xfrm>
                      <a:off x="4163499" y="2387915"/>
                      <a:ext cx="65987" cy="65987"/>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58" name="Group 57"/>
                  <p:cNvGrpSpPr/>
                  <p:nvPr/>
                </p:nvGrpSpPr>
                <p:grpSpPr>
                  <a:xfrm>
                    <a:off x="5587554" y="3013435"/>
                    <a:ext cx="65987" cy="266197"/>
                    <a:chOff x="4163499" y="2256149"/>
                    <a:chExt cx="65987" cy="266197"/>
                  </a:xfrm>
                  <a:solidFill>
                    <a:schemeClr val="tx1"/>
                  </a:solidFill>
                </p:grpSpPr>
                <p:cxnSp>
                  <p:nvCxnSpPr>
                    <p:cNvPr id="65" name="Straight Connector 64"/>
                    <p:cNvCxnSpPr/>
                    <p:nvPr/>
                  </p:nvCxnSpPr>
                  <p:spPr>
                    <a:xfrm>
                      <a:off x="4196492" y="2259291"/>
                      <a:ext cx="0" cy="263055"/>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169088" y="2256149"/>
                      <a:ext cx="54808" cy="0"/>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4169088" y="2516062"/>
                      <a:ext cx="54808" cy="0"/>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4163499" y="2354921"/>
                      <a:ext cx="65987" cy="65987"/>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59" name="Group 58"/>
                  <p:cNvGrpSpPr/>
                  <p:nvPr/>
                </p:nvGrpSpPr>
                <p:grpSpPr>
                  <a:xfrm>
                    <a:off x="6194012" y="3434499"/>
                    <a:ext cx="65987" cy="269339"/>
                    <a:chOff x="4163499" y="2253007"/>
                    <a:chExt cx="65987" cy="269339"/>
                  </a:xfrm>
                  <a:solidFill>
                    <a:schemeClr val="tx1"/>
                  </a:solidFill>
                </p:grpSpPr>
                <p:cxnSp>
                  <p:nvCxnSpPr>
                    <p:cNvPr id="61" name="Straight Connector 60"/>
                    <p:cNvCxnSpPr/>
                    <p:nvPr/>
                  </p:nvCxnSpPr>
                  <p:spPr>
                    <a:xfrm>
                      <a:off x="4196492" y="2253007"/>
                      <a:ext cx="0" cy="269339"/>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169088" y="2253007"/>
                      <a:ext cx="54808" cy="0"/>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4169088" y="2516062"/>
                      <a:ext cx="54808" cy="0"/>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4163499" y="2343925"/>
                      <a:ext cx="65987" cy="65987"/>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60" name="Oval 59"/>
                  <p:cNvSpPr/>
                  <p:nvPr/>
                </p:nvSpPr>
                <p:spPr>
                  <a:xfrm>
                    <a:off x="3355728" y="1847786"/>
                    <a:ext cx="65987" cy="65987"/>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81" name="Group 80"/>
                <p:cNvGrpSpPr/>
                <p:nvPr/>
              </p:nvGrpSpPr>
              <p:grpSpPr>
                <a:xfrm>
                  <a:off x="2493369" y="2212301"/>
                  <a:ext cx="4298208" cy="2141810"/>
                  <a:chOff x="3256839" y="1860563"/>
                  <a:chExt cx="2968173" cy="2257766"/>
                </a:xfrm>
                <a:solidFill>
                  <a:srgbClr val="C00000"/>
                </a:solidFill>
              </p:grpSpPr>
              <p:grpSp>
                <p:nvGrpSpPr>
                  <p:cNvPr id="82" name="Group 81"/>
                  <p:cNvGrpSpPr/>
                  <p:nvPr/>
                </p:nvGrpSpPr>
                <p:grpSpPr>
                  <a:xfrm>
                    <a:off x="4108024" y="2623794"/>
                    <a:ext cx="80191" cy="206494"/>
                    <a:chOff x="4108024" y="2623794"/>
                    <a:chExt cx="80191" cy="206494"/>
                  </a:xfrm>
                  <a:grpFill/>
                </p:grpSpPr>
                <p:cxnSp>
                  <p:nvCxnSpPr>
                    <p:cNvPr id="104" name="Straight Connector 103"/>
                    <p:cNvCxnSpPr/>
                    <p:nvPr/>
                  </p:nvCxnSpPr>
                  <p:spPr>
                    <a:xfrm>
                      <a:off x="4147789" y="2623794"/>
                      <a:ext cx="0" cy="206494"/>
                    </a:xfrm>
                    <a:prstGeom prst="line">
                      <a:avLst/>
                    </a:prstGeom>
                    <a:grpFill/>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4120385" y="2623794"/>
                      <a:ext cx="54808" cy="0"/>
                    </a:xfrm>
                    <a:prstGeom prst="line">
                      <a:avLst/>
                    </a:prstGeom>
                    <a:grpFill/>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120385" y="2824004"/>
                      <a:ext cx="54808" cy="0"/>
                    </a:xfrm>
                    <a:prstGeom prst="line">
                      <a:avLst/>
                    </a:prstGeom>
                    <a:grpFill/>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07" name="Isosceles Triangle 106"/>
                    <p:cNvSpPr/>
                    <p:nvPr/>
                  </p:nvSpPr>
                  <p:spPr>
                    <a:xfrm>
                      <a:off x="4108024" y="2686640"/>
                      <a:ext cx="80191" cy="69130"/>
                    </a:xfrm>
                    <a:prstGeom prst="triangle">
                      <a:avLst/>
                    </a:prstGeom>
                    <a:grp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83" name="Group 82"/>
                  <p:cNvGrpSpPr/>
                  <p:nvPr/>
                </p:nvGrpSpPr>
                <p:grpSpPr>
                  <a:xfrm>
                    <a:off x="3515460" y="2658597"/>
                    <a:ext cx="80191" cy="206494"/>
                    <a:chOff x="4108024" y="2623794"/>
                    <a:chExt cx="80191" cy="206494"/>
                  </a:xfrm>
                  <a:grpFill/>
                </p:grpSpPr>
                <p:cxnSp>
                  <p:nvCxnSpPr>
                    <p:cNvPr id="100" name="Straight Connector 99"/>
                    <p:cNvCxnSpPr/>
                    <p:nvPr/>
                  </p:nvCxnSpPr>
                  <p:spPr>
                    <a:xfrm>
                      <a:off x="4147789" y="2623794"/>
                      <a:ext cx="0" cy="206494"/>
                    </a:xfrm>
                    <a:prstGeom prst="line">
                      <a:avLst/>
                    </a:prstGeom>
                    <a:grpFill/>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4120385" y="2623794"/>
                      <a:ext cx="54808" cy="0"/>
                    </a:xfrm>
                    <a:prstGeom prst="line">
                      <a:avLst/>
                    </a:prstGeom>
                    <a:grpFill/>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4120385" y="2824004"/>
                      <a:ext cx="54808" cy="0"/>
                    </a:xfrm>
                    <a:prstGeom prst="line">
                      <a:avLst/>
                    </a:prstGeom>
                    <a:grpFill/>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03" name="Isosceles Triangle 102"/>
                    <p:cNvSpPr/>
                    <p:nvPr/>
                  </p:nvSpPr>
                  <p:spPr>
                    <a:xfrm>
                      <a:off x="4108024" y="2686640"/>
                      <a:ext cx="80191" cy="69130"/>
                    </a:xfrm>
                    <a:prstGeom prst="triangle">
                      <a:avLst/>
                    </a:prstGeom>
                    <a:grp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84" name="Group 83"/>
                  <p:cNvGrpSpPr/>
                  <p:nvPr/>
                </p:nvGrpSpPr>
                <p:grpSpPr>
                  <a:xfrm>
                    <a:off x="4798360" y="2916626"/>
                    <a:ext cx="80191" cy="234775"/>
                    <a:chOff x="4108024" y="2623794"/>
                    <a:chExt cx="80191" cy="234775"/>
                  </a:xfrm>
                  <a:grpFill/>
                </p:grpSpPr>
                <p:cxnSp>
                  <p:nvCxnSpPr>
                    <p:cNvPr id="96" name="Straight Connector 95"/>
                    <p:cNvCxnSpPr/>
                    <p:nvPr/>
                  </p:nvCxnSpPr>
                  <p:spPr>
                    <a:xfrm>
                      <a:off x="4147789" y="2623794"/>
                      <a:ext cx="0" cy="234775"/>
                    </a:xfrm>
                    <a:prstGeom prst="line">
                      <a:avLst/>
                    </a:prstGeom>
                    <a:grpFill/>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120385" y="2623794"/>
                      <a:ext cx="54808" cy="0"/>
                    </a:xfrm>
                    <a:prstGeom prst="line">
                      <a:avLst/>
                    </a:prstGeom>
                    <a:grpFill/>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4120385" y="2858569"/>
                      <a:ext cx="54808" cy="0"/>
                    </a:xfrm>
                    <a:prstGeom prst="line">
                      <a:avLst/>
                    </a:prstGeom>
                    <a:grpFill/>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99" name="Isosceles Triangle 98"/>
                    <p:cNvSpPr/>
                    <p:nvPr/>
                  </p:nvSpPr>
                  <p:spPr>
                    <a:xfrm>
                      <a:off x="4108024" y="2689782"/>
                      <a:ext cx="80191" cy="69130"/>
                    </a:xfrm>
                    <a:prstGeom prst="triangle">
                      <a:avLst/>
                    </a:prstGeom>
                    <a:grp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85" name="Group 84"/>
                  <p:cNvGrpSpPr/>
                  <p:nvPr/>
                </p:nvGrpSpPr>
                <p:grpSpPr>
                  <a:xfrm>
                    <a:off x="5532079" y="3406217"/>
                    <a:ext cx="80191" cy="250485"/>
                    <a:chOff x="4108024" y="2623794"/>
                    <a:chExt cx="80191" cy="250485"/>
                  </a:xfrm>
                  <a:grpFill/>
                </p:grpSpPr>
                <p:cxnSp>
                  <p:nvCxnSpPr>
                    <p:cNvPr id="92" name="Straight Connector 91"/>
                    <p:cNvCxnSpPr/>
                    <p:nvPr/>
                  </p:nvCxnSpPr>
                  <p:spPr>
                    <a:xfrm>
                      <a:off x="4147789" y="2623794"/>
                      <a:ext cx="0" cy="250485"/>
                    </a:xfrm>
                    <a:prstGeom prst="line">
                      <a:avLst/>
                    </a:prstGeom>
                    <a:grpFill/>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4120385" y="2623794"/>
                      <a:ext cx="54808" cy="0"/>
                    </a:xfrm>
                    <a:prstGeom prst="line">
                      <a:avLst/>
                    </a:prstGeom>
                    <a:grpFill/>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4120385" y="2874279"/>
                      <a:ext cx="54808" cy="0"/>
                    </a:xfrm>
                    <a:prstGeom prst="line">
                      <a:avLst/>
                    </a:prstGeom>
                    <a:grpFill/>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95" name="Isosceles Triangle 94"/>
                    <p:cNvSpPr/>
                    <p:nvPr/>
                  </p:nvSpPr>
                  <p:spPr>
                    <a:xfrm>
                      <a:off x="4108024" y="2727489"/>
                      <a:ext cx="80191" cy="69130"/>
                    </a:xfrm>
                    <a:prstGeom prst="triangle">
                      <a:avLst/>
                    </a:prstGeom>
                    <a:grp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86" name="Group 85"/>
                  <p:cNvGrpSpPr/>
                  <p:nvPr/>
                </p:nvGrpSpPr>
                <p:grpSpPr>
                  <a:xfrm>
                    <a:off x="6144821" y="3867844"/>
                    <a:ext cx="80191" cy="250485"/>
                    <a:chOff x="4108024" y="2623794"/>
                    <a:chExt cx="80191" cy="250485"/>
                  </a:xfrm>
                  <a:grpFill/>
                </p:grpSpPr>
                <p:cxnSp>
                  <p:nvCxnSpPr>
                    <p:cNvPr id="88" name="Straight Connector 87"/>
                    <p:cNvCxnSpPr/>
                    <p:nvPr/>
                  </p:nvCxnSpPr>
                  <p:spPr>
                    <a:xfrm>
                      <a:off x="4147789" y="2623794"/>
                      <a:ext cx="0" cy="250485"/>
                    </a:xfrm>
                    <a:prstGeom prst="line">
                      <a:avLst/>
                    </a:prstGeom>
                    <a:grpFill/>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120385" y="2623794"/>
                      <a:ext cx="54808" cy="0"/>
                    </a:xfrm>
                    <a:prstGeom prst="line">
                      <a:avLst/>
                    </a:prstGeom>
                    <a:grpFill/>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120385" y="2874279"/>
                      <a:ext cx="54808" cy="0"/>
                    </a:xfrm>
                    <a:prstGeom prst="line">
                      <a:avLst/>
                    </a:prstGeom>
                    <a:grpFill/>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91" name="Isosceles Triangle 90"/>
                    <p:cNvSpPr/>
                    <p:nvPr/>
                  </p:nvSpPr>
                  <p:spPr>
                    <a:xfrm>
                      <a:off x="4108024" y="2699208"/>
                      <a:ext cx="80191" cy="69130"/>
                    </a:xfrm>
                    <a:prstGeom prst="triangle">
                      <a:avLst/>
                    </a:prstGeom>
                    <a:grp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87" name="Isosceles Triangle 86"/>
                  <p:cNvSpPr/>
                  <p:nvPr/>
                </p:nvSpPr>
                <p:spPr>
                  <a:xfrm>
                    <a:off x="3256839" y="1860563"/>
                    <a:ext cx="80191" cy="69130"/>
                  </a:xfrm>
                  <a:prstGeom prst="triangle">
                    <a:avLst/>
                  </a:prstGeom>
                  <a:grp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108" name="Isosceles Triangle 107"/>
                <p:cNvSpPr/>
                <p:nvPr/>
              </p:nvSpPr>
              <p:spPr>
                <a:xfrm>
                  <a:off x="3644698" y="2363890"/>
                  <a:ext cx="116124" cy="65580"/>
                </a:xfrm>
                <a:prstGeom prst="triangl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lIns="68525" tIns="34289" rIns="68525"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09" name="Straight Connector 108"/>
                <p:cNvCxnSpPr/>
                <p:nvPr/>
              </p:nvCxnSpPr>
              <p:spPr>
                <a:xfrm>
                  <a:off x="3570484" y="2406182"/>
                  <a:ext cx="254809" cy="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3570484" y="2158093"/>
                  <a:ext cx="25480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Oval 110"/>
                <p:cNvSpPr/>
                <p:nvPr/>
              </p:nvSpPr>
              <p:spPr>
                <a:xfrm>
                  <a:off x="3650174" y="2123814"/>
                  <a:ext cx="95555" cy="6259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68525" tIns="34289" rIns="68525"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2" name="Freeform 111"/>
                <p:cNvSpPr/>
                <p:nvPr/>
              </p:nvSpPr>
              <p:spPr>
                <a:xfrm>
                  <a:off x="2691552" y="2235826"/>
                  <a:ext cx="4104385" cy="1594773"/>
                </a:xfrm>
                <a:custGeom>
                  <a:avLst/>
                  <a:gdLst>
                    <a:gd name="connsiteX0" fmla="*/ 0 w 2834326"/>
                    <a:gd name="connsiteY0" fmla="*/ 0 h 1681113"/>
                    <a:gd name="connsiteX1" fmla="*/ 194821 w 2834326"/>
                    <a:gd name="connsiteY1" fmla="*/ 521616 h 1681113"/>
                    <a:gd name="connsiteX2" fmla="*/ 801279 w 2834326"/>
                    <a:gd name="connsiteY2" fmla="*/ 537328 h 1681113"/>
                    <a:gd name="connsiteX3" fmla="*/ 1511431 w 2834326"/>
                    <a:gd name="connsiteY3" fmla="*/ 939538 h 1681113"/>
                    <a:gd name="connsiteX4" fmla="*/ 2218442 w 2834326"/>
                    <a:gd name="connsiteY4" fmla="*/ 1256907 h 1681113"/>
                    <a:gd name="connsiteX5" fmla="*/ 2834326 w 2834326"/>
                    <a:gd name="connsiteY5" fmla="*/ 1681113 h 168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4326" h="1681113">
                      <a:moveTo>
                        <a:pt x="0" y="0"/>
                      </a:moveTo>
                      <a:lnTo>
                        <a:pt x="194821" y="521616"/>
                      </a:lnTo>
                      <a:lnTo>
                        <a:pt x="801279" y="537328"/>
                      </a:lnTo>
                      <a:lnTo>
                        <a:pt x="1511431" y="939538"/>
                      </a:lnTo>
                      <a:lnTo>
                        <a:pt x="2218442" y="1256907"/>
                      </a:lnTo>
                      <a:lnTo>
                        <a:pt x="2834326" y="1681113"/>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68525" tIns="34289" rIns="68525"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3" name="Freeform 112"/>
                <p:cNvSpPr/>
                <p:nvPr/>
              </p:nvSpPr>
              <p:spPr>
                <a:xfrm>
                  <a:off x="2555043" y="2256645"/>
                  <a:ext cx="4181740" cy="1976326"/>
                </a:xfrm>
                <a:custGeom>
                  <a:avLst/>
                  <a:gdLst>
                    <a:gd name="connsiteX0" fmla="*/ 0 w 2887745"/>
                    <a:gd name="connsiteY0" fmla="*/ 0 h 2083323"/>
                    <a:gd name="connsiteX1" fmla="*/ 257666 w 2887745"/>
                    <a:gd name="connsiteY1" fmla="*/ 848412 h 2083323"/>
                    <a:gd name="connsiteX2" fmla="*/ 854697 w 2887745"/>
                    <a:gd name="connsiteY2" fmla="*/ 816989 h 2083323"/>
                    <a:gd name="connsiteX3" fmla="*/ 1539712 w 2887745"/>
                    <a:gd name="connsiteY3" fmla="*/ 1106078 h 2083323"/>
                    <a:gd name="connsiteX4" fmla="*/ 2278145 w 2887745"/>
                    <a:gd name="connsiteY4" fmla="*/ 1646548 h 2083323"/>
                    <a:gd name="connsiteX5" fmla="*/ 2887745 w 2887745"/>
                    <a:gd name="connsiteY5" fmla="*/ 2083323 h 208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7745" h="2083323">
                      <a:moveTo>
                        <a:pt x="0" y="0"/>
                      </a:moveTo>
                      <a:lnTo>
                        <a:pt x="257666" y="848412"/>
                      </a:lnTo>
                      <a:lnTo>
                        <a:pt x="854697" y="816989"/>
                      </a:lnTo>
                      <a:lnTo>
                        <a:pt x="1539712" y="1106078"/>
                      </a:lnTo>
                      <a:lnTo>
                        <a:pt x="2278145" y="1646548"/>
                      </a:lnTo>
                      <a:lnTo>
                        <a:pt x="2887745" y="2083323"/>
                      </a:lnTo>
                    </a:path>
                  </a:pathLst>
                </a:custGeom>
                <a:no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lIns="68525" tIns="34289" rIns="68525"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14" name="Straight Connector 113"/>
                <p:cNvCxnSpPr/>
                <p:nvPr/>
              </p:nvCxnSpPr>
              <p:spPr>
                <a:xfrm rot="16200000" flipH="1">
                  <a:off x="5807452" y="4797191"/>
                  <a:ext cx="7653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16200000" flipH="1">
                  <a:off x="6692831" y="4797191"/>
                  <a:ext cx="7653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5" name="TextBox 124">
                  <a:extLst>
                    <a:ext uri="{FF2B5EF4-FFF2-40B4-BE49-F238E27FC236}">
                      <a16:creationId xmlns:a16="http://schemas.microsoft.com/office/drawing/2014/main" id="{9F6718F9-A312-4BF4-938D-F65B8498E28D}"/>
                    </a:ext>
                  </a:extLst>
                </p:cNvPr>
                <p:cNvSpPr txBox="1"/>
                <p:nvPr/>
              </p:nvSpPr>
              <p:spPr>
                <a:xfrm>
                  <a:off x="2368315" y="3165214"/>
                  <a:ext cx="1164968" cy="407802"/>
                </a:xfrm>
                <a:prstGeom prst="rect">
                  <a:avLst/>
                </a:prstGeom>
                <a:noFill/>
                <a:ln>
                  <a:noFill/>
                </a:ln>
              </p:spPr>
              <p:txBody>
                <a:bodyPr wrap="square" lIns="0" tIns="34289" rIns="0" bIns="3428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r-IN" sz="1100" b="0" i="0" u="none" strike="noStrike" kern="1200" cap="none" spc="0" normalizeH="0" baseline="0" noProof="0" dirty="0">
                      <a:ln>
                        <a:noFill/>
                      </a:ln>
                      <a:solidFill>
                        <a:srgbClr val="505050"/>
                      </a:solidFill>
                      <a:effectLst/>
                      <a:uLnTx/>
                      <a:uFillTx/>
                      <a:latin typeface="Calibri"/>
                      <a:ea typeface="+mn-ea"/>
                      <a:cs typeface="Mangal" panose="02040503050203030202" pitchFamily="18" charset="0"/>
                    </a:rPr>
                    <a:t>–</a:t>
                  </a:r>
                  <a:r>
                    <a:rPr kumimoji="0" lang="en-GB" sz="1100" b="0" i="0" u="none" strike="noStrike" kern="1200" cap="none" spc="0" normalizeH="0" baseline="0" noProof="0" dirty="0">
                      <a:ln>
                        <a:noFill/>
                      </a:ln>
                      <a:solidFill>
                        <a:srgbClr val="505050"/>
                      </a:solidFill>
                      <a:effectLst/>
                      <a:uLnTx/>
                      <a:uFillTx/>
                      <a:latin typeface="Calibri"/>
                      <a:ea typeface="+mn-ea"/>
                      <a:cs typeface="+mn-cs"/>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05050"/>
                      </a:solidFill>
                      <a:effectLst/>
                      <a:uLnTx/>
                      <a:uFillTx/>
                      <a:latin typeface="Calibri"/>
                      <a:ea typeface="+mn-ea"/>
                      <a:cs typeface="+mn-cs"/>
                    </a:rPr>
                    <a:t>(</a:t>
                  </a:r>
                  <a:r>
                    <a:rPr kumimoji="0" lang="mr-IN" sz="1100" b="0" i="0" u="none" strike="noStrike" kern="1200" cap="none" spc="0" normalizeH="0" baseline="0" noProof="0" dirty="0">
                      <a:ln>
                        <a:noFill/>
                      </a:ln>
                      <a:solidFill>
                        <a:srgbClr val="505050"/>
                      </a:solidFill>
                      <a:effectLst/>
                      <a:uLnTx/>
                      <a:uFillTx/>
                      <a:latin typeface="Calibri"/>
                      <a:ea typeface="+mn-ea"/>
                      <a:cs typeface="Mangal" panose="02040503050203030202" pitchFamily="18" charset="0"/>
                    </a:rPr>
                    <a:t>–</a:t>
                  </a:r>
                  <a:r>
                    <a:rPr kumimoji="0" lang="en-GB" sz="1100" b="0" i="0" u="none" strike="noStrike" kern="1200" cap="none" spc="0" normalizeH="0" baseline="0" noProof="0" dirty="0">
                      <a:ln>
                        <a:noFill/>
                      </a:ln>
                      <a:solidFill>
                        <a:srgbClr val="505050"/>
                      </a:solidFill>
                      <a:effectLst/>
                      <a:uLnTx/>
                      <a:uFillTx/>
                      <a:latin typeface="Calibri"/>
                      <a:ea typeface="+mn-ea"/>
                      <a:cs typeface="+mn-cs"/>
                    </a:rPr>
                    <a:t>5.8, </a:t>
                  </a:r>
                  <a:r>
                    <a:rPr kumimoji="0" lang="mr-IN" sz="1100" b="0" i="0" u="none" strike="noStrike" kern="1200" cap="none" spc="0" normalizeH="0" baseline="0" noProof="0" dirty="0">
                      <a:ln>
                        <a:noFill/>
                      </a:ln>
                      <a:solidFill>
                        <a:srgbClr val="505050"/>
                      </a:solidFill>
                      <a:effectLst/>
                      <a:uLnTx/>
                      <a:uFillTx/>
                      <a:latin typeface="Calibri"/>
                      <a:ea typeface="+mn-ea"/>
                      <a:cs typeface="Mangal" panose="02040503050203030202" pitchFamily="18" charset="0"/>
                    </a:rPr>
                    <a:t>–</a:t>
                  </a:r>
                  <a:r>
                    <a:rPr kumimoji="0" lang="en-GB" sz="1100" b="0" i="0" u="none" strike="noStrike" kern="1200" cap="none" spc="0" normalizeH="0" baseline="0" noProof="0" dirty="0">
                      <a:ln>
                        <a:noFill/>
                      </a:ln>
                      <a:solidFill>
                        <a:srgbClr val="505050"/>
                      </a:solidFill>
                      <a:effectLst/>
                      <a:uLnTx/>
                      <a:uFillTx/>
                      <a:latin typeface="Calibri"/>
                      <a:ea typeface="+mn-ea"/>
                      <a:cs typeface="+mn-cs"/>
                    </a:rPr>
                    <a:t>0.8)**</a:t>
                  </a:r>
                </a:p>
              </p:txBody>
            </p:sp>
            <p:sp>
              <p:nvSpPr>
                <p:cNvPr id="127" name="TextBox 126">
                  <a:extLst>
                    <a:ext uri="{FF2B5EF4-FFF2-40B4-BE49-F238E27FC236}">
                      <a16:creationId xmlns:a16="http://schemas.microsoft.com/office/drawing/2014/main" id="{4C8EDF1D-E7F4-4BBE-AC4E-34B287467B2E}"/>
                    </a:ext>
                  </a:extLst>
                </p:cNvPr>
                <p:cNvSpPr txBox="1"/>
                <p:nvPr/>
              </p:nvSpPr>
              <p:spPr>
                <a:xfrm>
                  <a:off x="3291034" y="3244958"/>
                  <a:ext cx="1223153" cy="407802"/>
                </a:xfrm>
                <a:prstGeom prst="rect">
                  <a:avLst/>
                </a:prstGeom>
                <a:noFill/>
                <a:ln>
                  <a:noFill/>
                </a:ln>
              </p:spPr>
              <p:txBody>
                <a:bodyPr wrap="square" lIns="0" tIns="34289" rIns="0" bIns="3428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r-IN" sz="1100" b="0" i="0" u="none" strike="noStrike" kern="1200" cap="none" spc="0" normalizeH="0" baseline="0" noProof="0" dirty="0">
                      <a:ln>
                        <a:noFill/>
                      </a:ln>
                      <a:solidFill>
                        <a:srgbClr val="505050"/>
                      </a:solidFill>
                      <a:effectLst/>
                      <a:uLnTx/>
                      <a:uFillTx/>
                      <a:latin typeface="Calibri"/>
                      <a:ea typeface="+mn-ea"/>
                      <a:cs typeface="Mangal" panose="02040503050203030202" pitchFamily="18" charset="0"/>
                    </a:rPr>
                    <a:t>–</a:t>
                  </a:r>
                  <a:r>
                    <a:rPr kumimoji="0" lang="en-GB" sz="1100" b="0" i="0" u="none" strike="noStrike" kern="1200" cap="none" spc="0" normalizeH="0" baseline="0" noProof="0" dirty="0">
                      <a:ln>
                        <a:noFill/>
                      </a:ln>
                      <a:solidFill>
                        <a:srgbClr val="505050"/>
                      </a:solidFill>
                      <a:effectLst/>
                      <a:uLnTx/>
                      <a:uFillTx/>
                      <a:latin typeface="Calibri"/>
                      <a:ea typeface="+mn-ea"/>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05050"/>
                      </a:solidFill>
                      <a:effectLst/>
                      <a:uLnTx/>
                      <a:uFillTx/>
                      <a:latin typeface="Calibri"/>
                      <a:ea typeface="+mn-ea"/>
                      <a:cs typeface="+mn-cs"/>
                    </a:rPr>
                    <a:t>(</a:t>
                  </a:r>
                  <a:r>
                    <a:rPr kumimoji="0" lang="mr-IN" sz="1100" b="0" i="0" u="none" strike="noStrike" kern="1200" cap="none" spc="0" normalizeH="0" baseline="0" noProof="0" dirty="0">
                      <a:ln>
                        <a:noFill/>
                      </a:ln>
                      <a:solidFill>
                        <a:srgbClr val="505050"/>
                      </a:solidFill>
                      <a:effectLst/>
                      <a:uLnTx/>
                      <a:uFillTx/>
                      <a:latin typeface="Calibri"/>
                      <a:ea typeface="+mn-ea"/>
                      <a:cs typeface="Mangal" panose="02040503050203030202" pitchFamily="18" charset="0"/>
                    </a:rPr>
                    <a:t>–</a:t>
                  </a:r>
                  <a:r>
                    <a:rPr kumimoji="0" lang="en-GB" sz="1100" b="0" i="0" u="none" strike="noStrike" kern="1200" cap="none" spc="0" normalizeH="0" baseline="0" noProof="0" dirty="0">
                      <a:ln>
                        <a:noFill/>
                      </a:ln>
                      <a:solidFill>
                        <a:srgbClr val="505050"/>
                      </a:solidFill>
                      <a:effectLst/>
                      <a:uLnTx/>
                      <a:uFillTx/>
                      <a:latin typeface="Calibri"/>
                      <a:ea typeface="+mn-ea"/>
                      <a:cs typeface="+mn-cs"/>
                    </a:rPr>
                    <a:t>5.2, </a:t>
                  </a:r>
                  <a:r>
                    <a:rPr kumimoji="0" lang="mr-IN" sz="1100" b="0" i="0" u="none" strike="noStrike" kern="1200" cap="none" spc="0" normalizeH="0" baseline="0" noProof="0" dirty="0">
                      <a:ln>
                        <a:noFill/>
                      </a:ln>
                      <a:solidFill>
                        <a:srgbClr val="505050"/>
                      </a:solidFill>
                      <a:effectLst/>
                      <a:uLnTx/>
                      <a:uFillTx/>
                      <a:latin typeface="Calibri"/>
                      <a:ea typeface="+mn-ea"/>
                      <a:cs typeface="Mangal" panose="02040503050203030202" pitchFamily="18" charset="0"/>
                    </a:rPr>
                    <a:t>–</a:t>
                  </a:r>
                  <a:r>
                    <a:rPr kumimoji="0" lang="en-GB" sz="1100" b="0" i="0" u="none" strike="noStrike" kern="1200" cap="none" spc="0" normalizeH="0" baseline="0" noProof="0" dirty="0">
                      <a:ln>
                        <a:noFill/>
                      </a:ln>
                      <a:solidFill>
                        <a:srgbClr val="505050"/>
                      </a:solidFill>
                      <a:effectLst/>
                      <a:uLnTx/>
                      <a:uFillTx/>
                      <a:latin typeface="Calibri"/>
                      <a:ea typeface="+mn-ea"/>
                      <a:cs typeface="+mn-cs"/>
                    </a:rPr>
                    <a:t>0.6)**</a:t>
                  </a:r>
                </a:p>
              </p:txBody>
            </p:sp>
            <p:sp>
              <p:nvSpPr>
                <p:cNvPr id="128" name="TextBox 127">
                  <a:extLst>
                    <a:ext uri="{FF2B5EF4-FFF2-40B4-BE49-F238E27FC236}">
                      <a16:creationId xmlns:a16="http://schemas.microsoft.com/office/drawing/2014/main" id="{0A6E2FDC-84AB-4CB5-9F9B-DC16F02F8048}"/>
                    </a:ext>
                  </a:extLst>
                </p:cNvPr>
                <p:cNvSpPr txBox="1"/>
                <p:nvPr/>
              </p:nvSpPr>
              <p:spPr>
                <a:xfrm>
                  <a:off x="4170719" y="3492785"/>
                  <a:ext cx="1223153" cy="407802"/>
                </a:xfrm>
                <a:prstGeom prst="rect">
                  <a:avLst/>
                </a:prstGeom>
                <a:noFill/>
                <a:ln>
                  <a:noFill/>
                </a:ln>
              </p:spPr>
              <p:txBody>
                <a:bodyPr wrap="square" lIns="0" tIns="34289" rIns="0" bIns="3428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r-IN" sz="1100" b="0" i="0" u="none" strike="noStrike" kern="1200" cap="none" spc="0" normalizeH="0" baseline="0" noProof="0" dirty="0">
                      <a:ln>
                        <a:noFill/>
                      </a:ln>
                      <a:solidFill>
                        <a:srgbClr val="505050"/>
                      </a:solidFill>
                      <a:effectLst/>
                      <a:uLnTx/>
                      <a:uFillTx/>
                      <a:latin typeface="Calibri"/>
                      <a:ea typeface="+mn-ea"/>
                      <a:cs typeface="Mangal" panose="02040503050203030202" pitchFamily="18" charset="0"/>
                    </a:rPr>
                    <a:t>–</a:t>
                  </a:r>
                  <a:r>
                    <a:rPr kumimoji="0" lang="en-GB" sz="1100" b="0" i="0" u="none" strike="noStrike" kern="1200" cap="none" spc="0" normalizeH="0" baseline="0" noProof="0" dirty="0">
                      <a:ln>
                        <a:noFill/>
                      </a:ln>
                      <a:solidFill>
                        <a:srgbClr val="505050"/>
                      </a:solidFill>
                      <a:effectLst/>
                      <a:uLnTx/>
                      <a:uFillTx/>
                      <a:latin typeface="Calibri"/>
                      <a:ea typeface="+mn-ea"/>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05050"/>
                      </a:solidFill>
                      <a:effectLst/>
                      <a:uLnTx/>
                      <a:uFillTx/>
                      <a:latin typeface="Calibri"/>
                      <a:ea typeface="+mn-ea"/>
                      <a:cs typeface="+mn-cs"/>
                    </a:rPr>
                    <a:t>(</a:t>
                  </a:r>
                  <a:r>
                    <a:rPr kumimoji="0" lang="mr-IN" sz="1100" b="0" i="0" u="none" strike="noStrike" kern="1200" cap="none" spc="0" normalizeH="0" baseline="0" noProof="0" dirty="0">
                      <a:ln>
                        <a:noFill/>
                      </a:ln>
                      <a:solidFill>
                        <a:srgbClr val="505050"/>
                      </a:solidFill>
                      <a:effectLst/>
                      <a:uLnTx/>
                      <a:uFillTx/>
                      <a:latin typeface="Calibri"/>
                      <a:ea typeface="+mn-ea"/>
                      <a:cs typeface="Mangal" panose="02040503050203030202" pitchFamily="18" charset="0"/>
                    </a:rPr>
                    <a:t>–</a:t>
                  </a:r>
                  <a:r>
                    <a:rPr kumimoji="0" lang="en-GB" sz="1100" b="0" i="0" u="none" strike="noStrike" kern="1200" cap="none" spc="0" normalizeH="0" baseline="0" noProof="0" dirty="0">
                      <a:ln>
                        <a:noFill/>
                      </a:ln>
                      <a:solidFill>
                        <a:srgbClr val="505050"/>
                      </a:solidFill>
                      <a:effectLst/>
                      <a:uLnTx/>
                      <a:uFillTx/>
                      <a:latin typeface="Calibri"/>
                      <a:ea typeface="+mn-ea"/>
                      <a:cs typeface="+mn-cs"/>
                    </a:rPr>
                    <a:t>4.8, 0.8)**</a:t>
                  </a:r>
                </a:p>
              </p:txBody>
            </p:sp>
            <p:sp>
              <p:nvSpPr>
                <p:cNvPr id="129" name="TextBox 128">
                  <a:extLst>
                    <a:ext uri="{FF2B5EF4-FFF2-40B4-BE49-F238E27FC236}">
                      <a16:creationId xmlns:a16="http://schemas.microsoft.com/office/drawing/2014/main" id="{8C297D83-44F1-4D56-B4D1-6A31BB341E33}"/>
                    </a:ext>
                  </a:extLst>
                </p:cNvPr>
                <p:cNvSpPr txBox="1"/>
                <p:nvPr/>
              </p:nvSpPr>
              <p:spPr>
                <a:xfrm>
                  <a:off x="5234145" y="3947664"/>
                  <a:ext cx="1223153" cy="407802"/>
                </a:xfrm>
                <a:prstGeom prst="rect">
                  <a:avLst/>
                </a:prstGeom>
                <a:noFill/>
                <a:ln>
                  <a:noFill/>
                </a:ln>
              </p:spPr>
              <p:txBody>
                <a:bodyPr wrap="square" lIns="0" tIns="34289" rIns="0" bIns="3428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r-IN" sz="1100" b="0" i="0" u="none" strike="noStrike" kern="1200" cap="none" spc="0" normalizeH="0" baseline="0" noProof="0" dirty="0">
                      <a:ln>
                        <a:noFill/>
                      </a:ln>
                      <a:solidFill>
                        <a:srgbClr val="505050"/>
                      </a:solidFill>
                      <a:effectLst/>
                      <a:uLnTx/>
                      <a:uFillTx/>
                      <a:latin typeface="Calibri"/>
                      <a:ea typeface="+mn-ea"/>
                      <a:cs typeface="Mangal" panose="02040503050203030202" pitchFamily="18" charset="0"/>
                    </a:rPr>
                    <a:t>–</a:t>
                  </a:r>
                  <a:r>
                    <a:rPr kumimoji="0" lang="en-GB" sz="1100" b="0" i="0" u="none" strike="noStrike" kern="1200" cap="none" spc="0" normalizeH="0" baseline="0" noProof="0" dirty="0">
                      <a:ln>
                        <a:noFill/>
                      </a:ln>
                      <a:solidFill>
                        <a:srgbClr val="505050"/>
                      </a:solidFill>
                      <a:effectLst/>
                      <a:uLnTx/>
                      <a:uFillTx/>
                      <a:latin typeface="Calibri"/>
                      <a:ea typeface="+mn-ea"/>
                      <a:cs typeface="+mn-cs"/>
                    </a:rPr>
                    <a:t>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05050"/>
                      </a:solidFill>
                      <a:effectLst/>
                      <a:uLnTx/>
                      <a:uFillTx/>
                      <a:latin typeface="Calibri"/>
                      <a:ea typeface="+mn-ea"/>
                      <a:cs typeface="+mn-cs"/>
                    </a:rPr>
                    <a:t>(</a:t>
                  </a:r>
                  <a:r>
                    <a:rPr kumimoji="0" lang="mr-IN" sz="1100" b="0" i="0" u="none" strike="noStrike" kern="1200" cap="none" spc="0" normalizeH="0" baseline="0" noProof="0" dirty="0">
                      <a:ln>
                        <a:noFill/>
                      </a:ln>
                      <a:solidFill>
                        <a:srgbClr val="505050"/>
                      </a:solidFill>
                      <a:effectLst/>
                      <a:uLnTx/>
                      <a:uFillTx/>
                      <a:latin typeface="Calibri"/>
                      <a:ea typeface="+mn-ea"/>
                      <a:cs typeface="Mangal" panose="02040503050203030202" pitchFamily="18" charset="0"/>
                    </a:rPr>
                    <a:t>–</a:t>
                  </a:r>
                  <a:r>
                    <a:rPr kumimoji="0" lang="en-GB" sz="1100" b="0" i="0" u="none" strike="noStrike" kern="1200" cap="none" spc="0" normalizeH="0" baseline="0" noProof="0" dirty="0">
                      <a:ln>
                        <a:noFill/>
                      </a:ln>
                      <a:solidFill>
                        <a:srgbClr val="505050"/>
                      </a:solidFill>
                      <a:effectLst/>
                      <a:uLnTx/>
                      <a:uFillTx/>
                      <a:latin typeface="Calibri"/>
                      <a:ea typeface="+mn-ea"/>
                      <a:cs typeface="+mn-cs"/>
                    </a:rPr>
                    <a:t>6.9, </a:t>
                  </a:r>
                  <a:r>
                    <a:rPr kumimoji="0" lang="mr-IN" sz="1100" b="0" i="0" u="none" strike="noStrike" kern="1200" cap="none" spc="0" normalizeH="0" baseline="0" noProof="0" dirty="0">
                      <a:ln>
                        <a:noFill/>
                      </a:ln>
                      <a:solidFill>
                        <a:srgbClr val="505050"/>
                      </a:solidFill>
                      <a:effectLst/>
                      <a:uLnTx/>
                      <a:uFillTx/>
                      <a:latin typeface="Calibri"/>
                      <a:ea typeface="+mn-ea"/>
                      <a:cs typeface="Mangal" panose="02040503050203030202" pitchFamily="18" charset="0"/>
                    </a:rPr>
                    <a:t>–</a:t>
                  </a:r>
                  <a:r>
                    <a:rPr kumimoji="0" lang="en-GB" sz="1100" b="0" i="0" u="none" strike="noStrike" kern="1200" cap="none" spc="0" normalizeH="0" baseline="0" noProof="0" dirty="0">
                      <a:ln>
                        <a:noFill/>
                      </a:ln>
                      <a:solidFill>
                        <a:srgbClr val="505050"/>
                      </a:solidFill>
                      <a:effectLst/>
                      <a:uLnTx/>
                      <a:uFillTx/>
                      <a:latin typeface="Calibri"/>
                      <a:ea typeface="+mn-ea"/>
                      <a:cs typeface="+mn-cs"/>
                    </a:rPr>
                    <a:t>0.7)**</a:t>
                  </a:r>
                </a:p>
              </p:txBody>
            </p:sp>
            <p:sp>
              <p:nvSpPr>
                <p:cNvPr id="130" name="TextBox 129">
                  <a:extLst>
                    <a:ext uri="{FF2B5EF4-FFF2-40B4-BE49-F238E27FC236}">
                      <a16:creationId xmlns:a16="http://schemas.microsoft.com/office/drawing/2014/main" id="{686B4012-30A0-44BC-B478-E3AE5709C7DF}"/>
                    </a:ext>
                  </a:extLst>
                </p:cNvPr>
                <p:cNvSpPr txBox="1"/>
                <p:nvPr/>
              </p:nvSpPr>
              <p:spPr>
                <a:xfrm>
                  <a:off x="6114577" y="4327013"/>
                  <a:ext cx="1223153" cy="407802"/>
                </a:xfrm>
                <a:prstGeom prst="rect">
                  <a:avLst/>
                </a:prstGeom>
                <a:noFill/>
                <a:ln>
                  <a:noFill/>
                </a:ln>
              </p:spPr>
              <p:txBody>
                <a:bodyPr wrap="square" lIns="0" tIns="34289" rIns="0" bIns="3428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r-IN" sz="1100" b="0" i="0" u="none" strike="noStrike" kern="1200" cap="none" spc="0" normalizeH="0" baseline="0" noProof="0" dirty="0">
                      <a:ln>
                        <a:noFill/>
                      </a:ln>
                      <a:solidFill>
                        <a:srgbClr val="505050"/>
                      </a:solidFill>
                      <a:effectLst/>
                      <a:uLnTx/>
                      <a:uFillTx/>
                      <a:latin typeface="Calibri"/>
                      <a:ea typeface="+mn-ea"/>
                      <a:cs typeface="Mangal" panose="02040503050203030202" pitchFamily="18" charset="0"/>
                    </a:rPr>
                    <a:t>–</a:t>
                  </a:r>
                  <a:r>
                    <a:rPr kumimoji="0" lang="en-GB" sz="1100" b="0" i="0" u="none" strike="noStrike" kern="1200" cap="none" spc="0" normalizeH="0" baseline="0" noProof="0" dirty="0">
                      <a:ln>
                        <a:noFill/>
                      </a:ln>
                      <a:solidFill>
                        <a:srgbClr val="505050"/>
                      </a:solidFill>
                      <a:effectLst/>
                      <a:uLnTx/>
                      <a:uFillTx/>
                      <a:latin typeface="Calibri"/>
                      <a:ea typeface="+mn-ea"/>
                      <a:cs typeface="+mn-cs"/>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05050"/>
                      </a:solidFill>
                      <a:effectLst/>
                      <a:uLnTx/>
                      <a:uFillTx/>
                      <a:latin typeface="Calibri"/>
                      <a:ea typeface="+mn-ea"/>
                      <a:cs typeface="+mn-cs"/>
                    </a:rPr>
                    <a:t>(</a:t>
                  </a:r>
                  <a:r>
                    <a:rPr kumimoji="0" lang="mr-IN" sz="1100" b="0" i="0" u="none" strike="noStrike" kern="1200" cap="none" spc="0" normalizeH="0" baseline="0" noProof="0" dirty="0">
                      <a:ln>
                        <a:noFill/>
                      </a:ln>
                      <a:solidFill>
                        <a:srgbClr val="505050"/>
                      </a:solidFill>
                      <a:effectLst/>
                      <a:uLnTx/>
                      <a:uFillTx/>
                      <a:latin typeface="Calibri"/>
                      <a:ea typeface="+mn-ea"/>
                      <a:cs typeface="Mangal" panose="02040503050203030202" pitchFamily="18" charset="0"/>
                    </a:rPr>
                    <a:t>–</a:t>
                  </a:r>
                  <a:r>
                    <a:rPr kumimoji="0" lang="en-GB" sz="1100" b="0" i="0" u="none" strike="noStrike" kern="1200" cap="none" spc="0" normalizeH="0" baseline="0" noProof="0" dirty="0">
                      <a:ln>
                        <a:noFill/>
                      </a:ln>
                      <a:solidFill>
                        <a:srgbClr val="505050"/>
                      </a:solidFill>
                      <a:effectLst/>
                      <a:uLnTx/>
                      <a:uFillTx/>
                      <a:latin typeface="Calibri"/>
                      <a:ea typeface="+mn-ea"/>
                      <a:cs typeface="+mn-cs"/>
                    </a:rPr>
                    <a:t>7.3, </a:t>
                  </a:r>
                  <a:r>
                    <a:rPr kumimoji="0" lang="mr-IN" sz="1100" b="0" i="0" u="none" strike="noStrike" kern="1200" cap="none" spc="0" normalizeH="0" baseline="0" noProof="0" dirty="0">
                      <a:ln>
                        <a:noFill/>
                      </a:ln>
                      <a:solidFill>
                        <a:srgbClr val="505050"/>
                      </a:solidFill>
                      <a:effectLst/>
                      <a:uLnTx/>
                      <a:uFillTx/>
                      <a:latin typeface="Calibri"/>
                      <a:ea typeface="+mn-ea"/>
                      <a:cs typeface="Mangal" panose="02040503050203030202" pitchFamily="18" charset="0"/>
                    </a:rPr>
                    <a:t>–</a:t>
                  </a:r>
                  <a:r>
                    <a:rPr kumimoji="0" lang="en-GB" sz="1100" b="0" i="0" u="none" strike="noStrike" kern="1200" cap="none" spc="0" normalizeH="0" baseline="0" noProof="0" dirty="0">
                      <a:ln>
                        <a:noFill/>
                      </a:ln>
                      <a:solidFill>
                        <a:srgbClr val="505050"/>
                      </a:solidFill>
                      <a:effectLst/>
                      <a:uLnTx/>
                      <a:uFillTx/>
                      <a:latin typeface="Calibri"/>
                      <a:ea typeface="+mn-ea"/>
                      <a:cs typeface="+mn-cs"/>
                    </a:rPr>
                    <a:t>0.6)**</a:t>
                  </a:r>
                </a:p>
              </p:txBody>
            </p:sp>
          </p:grpSp>
        </p:grpSp>
      </p:grpSp>
      <p:pic>
        <p:nvPicPr>
          <p:cNvPr id="1028" name="Picture 4" descr="Esketamine nasal spray now available for treatment-resistant depression -  Brigham and Women's Faulkner Hospital">
            <a:extLst>
              <a:ext uri="{FF2B5EF4-FFF2-40B4-BE49-F238E27FC236}">
                <a16:creationId xmlns:a16="http://schemas.microsoft.com/office/drawing/2014/main" id="{3BC04784-CC44-4502-9298-B76058574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9768" y="2540872"/>
            <a:ext cx="4054764" cy="2121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40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849"/>
          <p:cNvGrpSpPr/>
          <p:nvPr/>
        </p:nvGrpSpPr>
        <p:grpSpPr>
          <a:xfrm>
            <a:off x="2534865" y="1775315"/>
            <a:ext cx="6062623" cy="3612900"/>
            <a:chOff x="0" y="0"/>
            <a:chExt cx="6062622" cy="3612898"/>
          </a:xfrm>
        </p:grpSpPr>
        <p:pic>
          <p:nvPicPr>
            <p:cNvPr id="151" name="image2.png"/>
            <p:cNvPicPr>
              <a:picLocks noChangeAspect="1"/>
            </p:cNvPicPr>
            <p:nvPr/>
          </p:nvPicPr>
          <p:blipFill>
            <a:blip r:embed="rId3"/>
            <a:srcRect l="1" t="49676" r="20310"/>
            <a:stretch>
              <a:fillRect/>
            </a:stretch>
          </p:blipFill>
          <p:spPr>
            <a:xfrm>
              <a:off x="21279" y="115505"/>
              <a:ext cx="6041343" cy="3487015"/>
            </a:xfrm>
            <a:prstGeom prst="rect">
              <a:avLst/>
            </a:prstGeom>
            <a:ln w="12700" cap="flat">
              <a:noFill/>
              <a:miter lim="400000"/>
            </a:ln>
            <a:effectLst/>
          </p:spPr>
        </p:pic>
        <p:sp>
          <p:nvSpPr>
            <p:cNvPr id="152" name="Shape 1848"/>
            <p:cNvSpPr/>
            <p:nvPr/>
          </p:nvSpPr>
          <p:spPr>
            <a:xfrm>
              <a:off x="-1" y="-1"/>
              <a:ext cx="5777622" cy="3612900"/>
            </a:xfrm>
            <a:prstGeom prst="rect">
              <a:avLst/>
            </a:prstGeom>
            <a:solidFill>
              <a:schemeClr val="accent6">
                <a:lumOff val="44000"/>
                <a:alpha val="90000"/>
              </a:schemeClr>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79646">
                      <a:lumOff val="44000"/>
                    </a:srgbClr>
                  </a:solidFill>
                </a:defRPr>
              </a:pPr>
              <a:endParaRPr kumimoji="0" sz="1800" b="0" i="0" u="none" strike="noStrike" kern="1200" cap="none" spc="0" normalizeH="0" baseline="0" noProof="0" dirty="0">
                <a:ln>
                  <a:noFill/>
                </a:ln>
                <a:solidFill>
                  <a:srgbClr val="F79646">
                    <a:lumOff val="44000"/>
                  </a:srgbClr>
                </a:solidFill>
                <a:effectLst/>
                <a:uLnTx/>
                <a:uFillTx/>
                <a:latin typeface="Calibri"/>
                <a:ea typeface="+mn-ea"/>
                <a:cs typeface="+mn-cs"/>
              </a:endParaRPr>
            </a:p>
          </p:txBody>
        </p:sp>
      </p:grpSp>
      <p:sp>
        <p:nvSpPr>
          <p:cNvPr id="9" name="Shape 1852"/>
          <p:cNvSpPr/>
          <p:nvPr/>
        </p:nvSpPr>
        <p:spPr>
          <a:xfrm rot="16200000">
            <a:off x="-422341" y="3610637"/>
            <a:ext cx="2574036"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100" b="1">
                <a:solidFill>
                  <a:srgbClr val="80808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1" i="0" u="none" strike="noStrike" kern="1200" cap="none" spc="0" normalizeH="0" baseline="0" noProof="0" dirty="0">
                <a:ln>
                  <a:noFill/>
                </a:ln>
                <a:solidFill>
                  <a:prstClr val="black"/>
                </a:solidFill>
                <a:effectLst/>
                <a:uLnTx/>
                <a:uFillTx/>
                <a:latin typeface="Calibri"/>
                <a:ea typeface="+mn-ea"/>
                <a:cs typeface="+mn-cs"/>
              </a:rPr>
              <a:t>Cumulative percent response</a:t>
            </a:r>
            <a:endParaRPr kumimoji="0"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Shape 1853"/>
          <p:cNvSpPr/>
          <p:nvPr/>
        </p:nvSpPr>
        <p:spPr>
          <a:xfrm>
            <a:off x="1037706" y="1925703"/>
            <a:ext cx="5606051"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100" b="1">
                <a:solidFill>
                  <a:srgbClr val="80808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Cumulative first-time responders by visit month and treatment group: MADRS – VNS D-21 + D-23, TAU (ITT Population)</a:t>
            </a:r>
            <a:r>
              <a:rPr kumimoji="0" lang="en-US" sz="1600" b="1" i="0" u="none" strike="noStrike" kern="1200" cap="none" spc="0" normalizeH="0" baseline="30000" noProof="0" dirty="0">
                <a:ln>
                  <a:noFill/>
                </a:ln>
                <a:solidFill>
                  <a:prstClr val="black"/>
                </a:solidFill>
                <a:effectLst/>
                <a:uLnTx/>
                <a:uFillTx/>
                <a:latin typeface="Calibri"/>
                <a:ea typeface="+mn-ea"/>
                <a:cs typeface="+mn-cs"/>
              </a:rPr>
              <a:t>1</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Shape 1858"/>
          <p:cNvSpPr/>
          <p:nvPr/>
        </p:nvSpPr>
        <p:spPr>
          <a:xfrm>
            <a:off x="1523278" y="5006535"/>
            <a:ext cx="4336454" cy="15405"/>
          </a:xfrm>
          <a:prstGeom prst="line">
            <a:avLst/>
          </a:prstGeom>
          <a:ln w="6350">
            <a:solidFill>
              <a:srgbClr val="A6A6A6"/>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Shape 1859"/>
          <p:cNvSpPr/>
          <p:nvPr/>
        </p:nvSpPr>
        <p:spPr>
          <a:xfrm>
            <a:off x="1523278" y="5572479"/>
            <a:ext cx="4336454" cy="15405"/>
          </a:xfrm>
          <a:prstGeom prst="line">
            <a:avLst/>
          </a:prstGeom>
          <a:ln w="6350">
            <a:solidFill>
              <a:srgbClr val="A6A6A6"/>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Shape 1882"/>
          <p:cNvSpPr/>
          <p:nvPr/>
        </p:nvSpPr>
        <p:spPr>
          <a:xfrm flipH="1">
            <a:off x="1516929" y="2541942"/>
            <a:ext cx="0" cy="3025325"/>
          </a:xfrm>
          <a:prstGeom prst="line">
            <a:avLst/>
          </a:prstGeom>
          <a:ln w="6350">
            <a:solidFill>
              <a:srgbClr val="A6A6A6"/>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Shape 1883"/>
          <p:cNvSpPr/>
          <p:nvPr/>
        </p:nvSpPr>
        <p:spPr>
          <a:xfrm>
            <a:off x="1448667" y="5567268"/>
            <a:ext cx="60326" cy="1503"/>
          </a:xfrm>
          <a:prstGeom prst="line">
            <a:avLst/>
          </a:prstGeom>
          <a:ln w="6350">
            <a:solidFill>
              <a:srgbClr val="FFFFCC"/>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Shape 1886"/>
          <p:cNvSpPr/>
          <p:nvPr/>
        </p:nvSpPr>
        <p:spPr>
          <a:xfrm>
            <a:off x="1448667" y="4279649"/>
            <a:ext cx="60326" cy="1503"/>
          </a:xfrm>
          <a:prstGeom prst="line">
            <a:avLst/>
          </a:prstGeom>
          <a:ln w="6350">
            <a:solidFill>
              <a:srgbClr val="FFFFCC"/>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Shape 1888"/>
          <p:cNvSpPr/>
          <p:nvPr/>
        </p:nvSpPr>
        <p:spPr>
          <a:xfrm>
            <a:off x="1448667" y="3533035"/>
            <a:ext cx="60326" cy="1503"/>
          </a:xfrm>
          <a:prstGeom prst="line">
            <a:avLst/>
          </a:prstGeom>
          <a:ln w="6350">
            <a:solidFill>
              <a:srgbClr val="FFFFCC"/>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Shape 1890"/>
          <p:cNvSpPr/>
          <p:nvPr/>
        </p:nvSpPr>
        <p:spPr>
          <a:xfrm flipV="1">
            <a:off x="1508993" y="5567268"/>
            <a:ext cx="1589" cy="63095"/>
          </a:xfrm>
          <a:prstGeom prst="line">
            <a:avLst/>
          </a:prstGeom>
          <a:ln w="6350">
            <a:solidFill>
              <a:srgbClr val="FFFFCC"/>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Shape 1892"/>
          <p:cNvSpPr/>
          <p:nvPr/>
        </p:nvSpPr>
        <p:spPr>
          <a:xfrm>
            <a:off x="1193876" y="4930333"/>
            <a:ext cx="235343"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prstClr val="black"/>
                </a:solidFill>
                <a:effectLst/>
                <a:uLnTx/>
                <a:uFillTx/>
                <a:latin typeface="Calibri"/>
                <a:ea typeface="+mn-ea"/>
                <a:cs typeface="+mn-cs"/>
              </a:rPr>
              <a:t>0</a:t>
            </a:r>
            <a:endParaRPr kumimoji="0"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Shape 1899"/>
          <p:cNvSpPr/>
          <p:nvPr/>
        </p:nvSpPr>
        <p:spPr>
          <a:xfrm>
            <a:off x="1483591" y="4982252"/>
            <a:ext cx="57150"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Shape 1900"/>
          <p:cNvSpPr/>
          <p:nvPr/>
        </p:nvSpPr>
        <p:spPr>
          <a:xfrm>
            <a:off x="1483591" y="5544228"/>
            <a:ext cx="57150"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1" name="Shape 1904"/>
          <p:cNvSpPr/>
          <p:nvPr/>
        </p:nvSpPr>
        <p:spPr>
          <a:xfrm>
            <a:off x="1740769" y="5549785"/>
            <a:ext cx="57151"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2" name="Shape 1905"/>
          <p:cNvSpPr/>
          <p:nvPr/>
        </p:nvSpPr>
        <p:spPr>
          <a:xfrm>
            <a:off x="2111176" y="5549785"/>
            <a:ext cx="57151"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906"/>
          <p:cNvSpPr/>
          <p:nvPr/>
        </p:nvSpPr>
        <p:spPr>
          <a:xfrm>
            <a:off x="2491209" y="5549785"/>
            <a:ext cx="57150"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907"/>
          <p:cNvSpPr/>
          <p:nvPr/>
        </p:nvSpPr>
        <p:spPr>
          <a:xfrm>
            <a:off x="2863918" y="5549785"/>
            <a:ext cx="57151"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908"/>
          <p:cNvSpPr/>
          <p:nvPr/>
        </p:nvSpPr>
        <p:spPr>
          <a:xfrm>
            <a:off x="3234206" y="5549785"/>
            <a:ext cx="57151"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909"/>
          <p:cNvSpPr/>
          <p:nvPr/>
        </p:nvSpPr>
        <p:spPr>
          <a:xfrm>
            <a:off x="4348409" y="5549785"/>
            <a:ext cx="57150"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910"/>
          <p:cNvSpPr/>
          <p:nvPr/>
        </p:nvSpPr>
        <p:spPr>
          <a:xfrm>
            <a:off x="4727683" y="5549785"/>
            <a:ext cx="57151"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8" name="Shape 1911"/>
          <p:cNvSpPr/>
          <p:nvPr/>
        </p:nvSpPr>
        <p:spPr>
          <a:xfrm>
            <a:off x="5475231" y="5549785"/>
            <a:ext cx="57151"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9" name="Shape 1912"/>
          <p:cNvSpPr/>
          <p:nvPr/>
        </p:nvSpPr>
        <p:spPr>
          <a:xfrm>
            <a:off x="5849312" y="5549785"/>
            <a:ext cx="57151"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0" name="Shape 1913"/>
          <p:cNvSpPr/>
          <p:nvPr/>
        </p:nvSpPr>
        <p:spPr>
          <a:xfrm>
            <a:off x="3604494" y="5549785"/>
            <a:ext cx="57151"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1" name="Shape 1914"/>
          <p:cNvSpPr/>
          <p:nvPr/>
        </p:nvSpPr>
        <p:spPr>
          <a:xfrm>
            <a:off x="3982499" y="5549785"/>
            <a:ext cx="57151"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2" name="Shape 1915"/>
          <p:cNvSpPr/>
          <p:nvPr/>
        </p:nvSpPr>
        <p:spPr>
          <a:xfrm>
            <a:off x="5098843" y="5549785"/>
            <a:ext cx="57151"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3" name="Shape 1858"/>
          <p:cNvSpPr/>
          <p:nvPr/>
        </p:nvSpPr>
        <p:spPr>
          <a:xfrm>
            <a:off x="1523278" y="4657763"/>
            <a:ext cx="4336454" cy="15405"/>
          </a:xfrm>
          <a:prstGeom prst="line">
            <a:avLst/>
          </a:prstGeom>
          <a:ln w="6350">
            <a:solidFill>
              <a:srgbClr val="A6A6A6"/>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4" name="Shape 1899"/>
          <p:cNvSpPr/>
          <p:nvPr/>
        </p:nvSpPr>
        <p:spPr>
          <a:xfrm>
            <a:off x="1483591" y="4633480"/>
            <a:ext cx="57150"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5" name="Shape 1892"/>
          <p:cNvSpPr/>
          <p:nvPr/>
        </p:nvSpPr>
        <p:spPr>
          <a:xfrm>
            <a:off x="1193876" y="4586323"/>
            <a:ext cx="235343"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prstClr val="black"/>
                </a:solidFill>
                <a:effectLst/>
                <a:uLnTx/>
                <a:uFillTx/>
                <a:latin typeface="Calibri"/>
                <a:ea typeface="+mn-ea"/>
                <a:cs typeface="+mn-cs"/>
              </a:rPr>
              <a:t>10</a:t>
            </a:r>
            <a:endParaRPr kumimoji="0"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Shape 1858"/>
          <p:cNvSpPr/>
          <p:nvPr/>
        </p:nvSpPr>
        <p:spPr>
          <a:xfrm>
            <a:off x="1523278" y="4311211"/>
            <a:ext cx="4336454" cy="15405"/>
          </a:xfrm>
          <a:prstGeom prst="line">
            <a:avLst/>
          </a:prstGeom>
          <a:ln w="6350">
            <a:solidFill>
              <a:srgbClr val="A6A6A6"/>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7" name="Shape 1899"/>
          <p:cNvSpPr/>
          <p:nvPr/>
        </p:nvSpPr>
        <p:spPr>
          <a:xfrm>
            <a:off x="1483591" y="4286928"/>
            <a:ext cx="57150"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8" name="Shape 1892"/>
          <p:cNvSpPr/>
          <p:nvPr/>
        </p:nvSpPr>
        <p:spPr>
          <a:xfrm>
            <a:off x="1193876" y="4239771"/>
            <a:ext cx="235343"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prstClr val="black"/>
                </a:solidFill>
                <a:effectLst/>
                <a:uLnTx/>
                <a:uFillTx/>
                <a:latin typeface="Calibri"/>
                <a:ea typeface="+mn-ea"/>
                <a:cs typeface="+mn-cs"/>
              </a:rPr>
              <a:t>20</a:t>
            </a:r>
            <a:endParaRPr kumimoji="0"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9" name="Shape 1858"/>
          <p:cNvSpPr/>
          <p:nvPr/>
        </p:nvSpPr>
        <p:spPr>
          <a:xfrm>
            <a:off x="1523278" y="3956404"/>
            <a:ext cx="4336454" cy="15405"/>
          </a:xfrm>
          <a:prstGeom prst="line">
            <a:avLst/>
          </a:prstGeom>
          <a:ln w="6350">
            <a:solidFill>
              <a:srgbClr val="A6A6A6"/>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0" name="Shape 1899"/>
          <p:cNvSpPr/>
          <p:nvPr/>
        </p:nvSpPr>
        <p:spPr>
          <a:xfrm>
            <a:off x="1483591" y="3932121"/>
            <a:ext cx="57150"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Shape 1892"/>
          <p:cNvSpPr/>
          <p:nvPr/>
        </p:nvSpPr>
        <p:spPr>
          <a:xfrm>
            <a:off x="1193876" y="3884964"/>
            <a:ext cx="235343"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prstClr val="black"/>
                </a:solidFill>
                <a:effectLst/>
                <a:uLnTx/>
                <a:uFillTx/>
                <a:latin typeface="Calibri"/>
                <a:ea typeface="+mn-ea"/>
                <a:cs typeface="+mn-cs"/>
              </a:rPr>
              <a:t>30</a:t>
            </a:r>
            <a:endParaRPr kumimoji="0"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2" name="Shape 1858"/>
          <p:cNvSpPr/>
          <p:nvPr/>
        </p:nvSpPr>
        <p:spPr>
          <a:xfrm>
            <a:off x="1523278" y="3606361"/>
            <a:ext cx="4336454" cy="15405"/>
          </a:xfrm>
          <a:prstGeom prst="line">
            <a:avLst/>
          </a:prstGeom>
          <a:ln w="6350">
            <a:solidFill>
              <a:srgbClr val="A6A6A6"/>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Shape 1899"/>
          <p:cNvSpPr/>
          <p:nvPr/>
        </p:nvSpPr>
        <p:spPr>
          <a:xfrm>
            <a:off x="1483591" y="3582078"/>
            <a:ext cx="57150"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4" name="Shape 1892"/>
          <p:cNvSpPr/>
          <p:nvPr/>
        </p:nvSpPr>
        <p:spPr>
          <a:xfrm>
            <a:off x="1193876" y="3534921"/>
            <a:ext cx="235343"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prstClr val="black"/>
                </a:solidFill>
                <a:effectLst/>
                <a:uLnTx/>
                <a:uFillTx/>
                <a:latin typeface="Calibri"/>
                <a:ea typeface="+mn-ea"/>
                <a:cs typeface="+mn-cs"/>
              </a:rPr>
              <a:t>40</a:t>
            </a:r>
            <a:endParaRPr kumimoji="0"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5" name="Shape 1858"/>
          <p:cNvSpPr/>
          <p:nvPr/>
        </p:nvSpPr>
        <p:spPr>
          <a:xfrm>
            <a:off x="1523278" y="3251555"/>
            <a:ext cx="4336454" cy="15405"/>
          </a:xfrm>
          <a:prstGeom prst="line">
            <a:avLst/>
          </a:prstGeom>
          <a:ln w="6350">
            <a:solidFill>
              <a:srgbClr val="A6A6A6"/>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6" name="Shape 1899"/>
          <p:cNvSpPr/>
          <p:nvPr/>
        </p:nvSpPr>
        <p:spPr>
          <a:xfrm>
            <a:off x="1483591" y="3227272"/>
            <a:ext cx="57150"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7" name="Shape 1892"/>
          <p:cNvSpPr/>
          <p:nvPr/>
        </p:nvSpPr>
        <p:spPr>
          <a:xfrm>
            <a:off x="1193876" y="3180115"/>
            <a:ext cx="235343"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prstClr val="black"/>
                </a:solidFill>
                <a:effectLst/>
                <a:uLnTx/>
                <a:uFillTx/>
                <a:latin typeface="Calibri"/>
                <a:ea typeface="+mn-ea"/>
                <a:cs typeface="+mn-cs"/>
              </a:rPr>
              <a:t>50</a:t>
            </a:r>
            <a:endParaRPr kumimoji="0"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Shape 1892"/>
          <p:cNvSpPr/>
          <p:nvPr/>
        </p:nvSpPr>
        <p:spPr>
          <a:xfrm>
            <a:off x="1588366" y="5669317"/>
            <a:ext cx="277414" cy="1692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Calibri"/>
                <a:ea typeface="+mn-ea"/>
                <a:cs typeface="+mn-cs"/>
              </a:rPr>
              <a:t>3 </a:t>
            </a:r>
            <a:endParaRPr kumimoji="0"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89" name="Shape 1892"/>
          <p:cNvSpPr/>
          <p:nvPr/>
        </p:nvSpPr>
        <p:spPr>
          <a:xfrm>
            <a:off x="1959841" y="5669317"/>
            <a:ext cx="277414" cy="1692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Calibri"/>
                <a:ea typeface="+mn-ea"/>
                <a:cs typeface="+mn-cs"/>
              </a:rPr>
              <a:t>6 </a:t>
            </a:r>
            <a:endParaRPr kumimoji="0"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90" name="Shape 1892"/>
          <p:cNvSpPr/>
          <p:nvPr/>
        </p:nvSpPr>
        <p:spPr>
          <a:xfrm>
            <a:off x="2340841" y="5669317"/>
            <a:ext cx="277414" cy="1692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Calibri"/>
                <a:ea typeface="+mn-ea"/>
                <a:cs typeface="+mn-cs"/>
              </a:rPr>
              <a:t>9 </a:t>
            </a:r>
            <a:endParaRPr kumimoji="0"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91" name="Shape 1892"/>
          <p:cNvSpPr/>
          <p:nvPr/>
        </p:nvSpPr>
        <p:spPr>
          <a:xfrm>
            <a:off x="2740891" y="5669317"/>
            <a:ext cx="277414" cy="1692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Calibri"/>
                <a:ea typeface="+mn-ea"/>
                <a:cs typeface="+mn-cs"/>
              </a:rPr>
              <a:t>12 </a:t>
            </a:r>
            <a:endParaRPr kumimoji="0"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92" name="Shape 1892"/>
          <p:cNvSpPr/>
          <p:nvPr/>
        </p:nvSpPr>
        <p:spPr>
          <a:xfrm>
            <a:off x="3107604" y="5669317"/>
            <a:ext cx="277414" cy="1692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Calibri"/>
                <a:ea typeface="+mn-ea"/>
                <a:cs typeface="+mn-cs"/>
              </a:rPr>
              <a:t>18 </a:t>
            </a:r>
            <a:endParaRPr kumimoji="0"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93" name="Shape 1892"/>
          <p:cNvSpPr/>
          <p:nvPr/>
        </p:nvSpPr>
        <p:spPr>
          <a:xfrm>
            <a:off x="3483842" y="5669317"/>
            <a:ext cx="277414" cy="1692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Calibri"/>
                <a:ea typeface="+mn-ea"/>
                <a:cs typeface="+mn-cs"/>
              </a:rPr>
              <a:t>24 </a:t>
            </a:r>
            <a:endParaRPr kumimoji="0"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94" name="Shape 1892"/>
          <p:cNvSpPr/>
          <p:nvPr/>
        </p:nvSpPr>
        <p:spPr>
          <a:xfrm>
            <a:off x="3857698" y="5669317"/>
            <a:ext cx="277414" cy="1692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Calibri"/>
                <a:ea typeface="+mn-ea"/>
                <a:cs typeface="+mn-cs"/>
              </a:rPr>
              <a:t>30</a:t>
            </a:r>
            <a:endParaRPr kumimoji="0"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95" name="Shape 1892"/>
          <p:cNvSpPr/>
          <p:nvPr/>
        </p:nvSpPr>
        <p:spPr>
          <a:xfrm>
            <a:off x="4229173" y="5669317"/>
            <a:ext cx="277414" cy="1692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Calibri"/>
                <a:ea typeface="+mn-ea"/>
                <a:cs typeface="+mn-cs"/>
              </a:rPr>
              <a:t>36 </a:t>
            </a:r>
            <a:endParaRPr kumimoji="0"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96" name="Shape 1892"/>
          <p:cNvSpPr/>
          <p:nvPr/>
        </p:nvSpPr>
        <p:spPr>
          <a:xfrm>
            <a:off x="4610173" y="5669317"/>
            <a:ext cx="277414" cy="1692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Calibri"/>
                <a:ea typeface="+mn-ea"/>
                <a:cs typeface="+mn-cs"/>
              </a:rPr>
              <a:t>42 </a:t>
            </a:r>
            <a:endParaRPr kumimoji="0"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 name="Shape 1892"/>
          <p:cNvSpPr/>
          <p:nvPr/>
        </p:nvSpPr>
        <p:spPr>
          <a:xfrm>
            <a:off x="4976885" y="5669317"/>
            <a:ext cx="277414" cy="1692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Calibri"/>
                <a:ea typeface="+mn-ea"/>
                <a:cs typeface="+mn-cs"/>
              </a:rPr>
              <a:t>48 </a:t>
            </a:r>
            <a:endParaRPr kumimoji="0"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Shape 1892"/>
          <p:cNvSpPr/>
          <p:nvPr/>
        </p:nvSpPr>
        <p:spPr>
          <a:xfrm>
            <a:off x="5355504" y="5669317"/>
            <a:ext cx="277414" cy="1692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Calibri"/>
                <a:ea typeface="+mn-ea"/>
                <a:cs typeface="+mn-cs"/>
              </a:rPr>
              <a:t>54 </a:t>
            </a:r>
            <a:endParaRPr kumimoji="0"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99" name="Shape 1892"/>
          <p:cNvSpPr/>
          <p:nvPr/>
        </p:nvSpPr>
        <p:spPr>
          <a:xfrm>
            <a:off x="5729361" y="5669317"/>
            <a:ext cx="277414" cy="1692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prstClr val="black"/>
                </a:solidFill>
                <a:effectLst/>
                <a:uLnTx/>
                <a:uFillTx/>
                <a:latin typeface="Calibri"/>
                <a:ea typeface="+mn-ea"/>
                <a:cs typeface="+mn-cs"/>
              </a:rPr>
              <a:t>60 </a:t>
            </a:r>
            <a:endParaRPr kumimoji="0"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0" name="Shape 1892"/>
          <p:cNvSpPr/>
          <p:nvPr/>
        </p:nvSpPr>
        <p:spPr>
          <a:xfrm>
            <a:off x="1633608" y="50589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prstClr val="black"/>
                </a:solidFill>
                <a:effectLst/>
                <a:uLnTx/>
                <a:uFillTx/>
                <a:latin typeface="Calibri"/>
                <a:ea typeface="+mn-ea"/>
                <a:cs typeface="+mn-cs"/>
              </a:rPr>
              <a:t>22.3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prstClr val="black"/>
                </a:solidFill>
                <a:effectLst/>
                <a:uLnTx/>
                <a:uFillTx/>
                <a:latin typeface="Calibri"/>
                <a:ea typeface="+mn-ea"/>
                <a:cs typeface="+mn-cs"/>
              </a:rPr>
              <a:t>8</a:t>
            </a:r>
            <a:endParaRPr kumimoji="0"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 name="Shape 1892"/>
          <p:cNvSpPr/>
          <p:nvPr/>
        </p:nvSpPr>
        <p:spPr>
          <a:xfrm>
            <a:off x="2002702" y="50589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34.4</a:t>
            </a: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16</a:t>
            </a:r>
            <a:endParaRPr kumimoji="0"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Shape 1892"/>
          <p:cNvSpPr/>
          <p:nvPr/>
        </p:nvSpPr>
        <p:spPr>
          <a:xfrm>
            <a:off x="2374178" y="50589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42.8</a:t>
            </a: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20.7</a:t>
            </a:r>
            <a:endParaRPr kumimoji="0"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3" name="Shape 1892"/>
          <p:cNvSpPr/>
          <p:nvPr/>
        </p:nvSpPr>
        <p:spPr>
          <a:xfrm>
            <a:off x="2752796" y="50589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50.4</a:t>
            </a: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25</a:t>
            </a:r>
            <a:endParaRPr kumimoji="0"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 name="Shape 1892"/>
          <p:cNvSpPr/>
          <p:nvPr/>
        </p:nvSpPr>
        <p:spPr>
          <a:xfrm>
            <a:off x="3117128" y="50589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53.3</a:t>
            </a: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27.2</a:t>
            </a:r>
            <a:endParaRPr kumimoji="0"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Shape 1892"/>
          <p:cNvSpPr/>
          <p:nvPr/>
        </p:nvSpPr>
        <p:spPr>
          <a:xfrm>
            <a:off x="3493366" y="50589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56.8</a:t>
            </a: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29</a:t>
            </a:r>
            <a:endParaRPr kumimoji="0"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Shape 1892"/>
          <p:cNvSpPr/>
          <p:nvPr/>
        </p:nvSpPr>
        <p:spPr>
          <a:xfrm>
            <a:off x="3867222" y="5182055"/>
            <a:ext cx="277414" cy="2462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prstClr val="black"/>
                </a:solidFill>
                <a:effectLst/>
                <a:uLnTx/>
                <a:uFillTx/>
                <a:latin typeface="Calibri"/>
                <a:ea typeface="+mn-ea"/>
                <a:cs typeface="+mn-cs"/>
              </a:rPr>
              <a:t>59.5</a:t>
            </a: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31.9</a:t>
            </a:r>
            <a:endParaRPr kumimoji="0"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7" name="Shape 1892"/>
          <p:cNvSpPr/>
          <p:nvPr/>
        </p:nvSpPr>
        <p:spPr>
          <a:xfrm>
            <a:off x="4238697" y="50589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63.6</a:t>
            </a: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33.3</a:t>
            </a:r>
            <a:endParaRPr kumimoji="0"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8" name="Shape 1892"/>
          <p:cNvSpPr/>
          <p:nvPr/>
        </p:nvSpPr>
        <p:spPr>
          <a:xfrm>
            <a:off x="4619697" y="50589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64.4</a:t>
            </a: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35.1</a:t>
            </a:r>
            <a:endParaRPr kumimoji="0"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9" name="Shape 1892"/>
          <p:cNvSpPr/>
          <p:nvPr/>
        </p:nvSpPr>
        <p:spPr>
          <a:xfrm>
            <a:off x="4986409" y="50589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66.2</a:t>
            </a: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37.3</a:t>
            </a:r>
            <a:endParaRPr kumimoji="0"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0" name="Shape 1892"/>
          <p:cNvSpPr/>
          <p:nvPr/>
        </p:nvSpPr>
        <p:spPr>
          <a:xfrm>
            <a:off x="5365028" y="50589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67.2</a:t>
            </a: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38.7</a:t>
            </a:r>
            <a:endParaRPr kumimoji="0"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1" name="Shape 1892"/>
          <p:cNvSpPr/>
          <p:nvPr/>
        </p:nvSpPr>
        <p:spPr>
          <a:xfrm>
            <a:off x="5738885" y="50589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67.8</a:t>
            </a: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40.9</a:t>
            </a:r>
            <a:endParaRPr kumimoji="0"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 name="Shape 1892"/>
          <p:cNvSpPr/>
          <p:nvPr/>
        </p:nvSpPr>
        <p:spPr>
          <a:xfrm>
            <a:off x="2600001" y="5929535"/>
            <a:ext cx="2460628" cy="2462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1" i="0" u="none" strike="noStrike" kern="1200" cap="none" spc="0" normalizeH="0" baseline="0" noProof="0" dirty="0">
                <a:ln>
                  <a:noFill/>
                </a:ln>
                <a:solidFill>
                  <a:prstClr val="black"/>
                </a:solidFill>
                <a:effectLst/>
                <a:uLnTx/>
                <a:uFillTx/>
                <a:latin typeface="Calibri"/>
                <a:ea typeface="+mn-ea"/>
                <a:cs typeface="+mn-cs"/>
              </a:rPr>
              <a:t>Follow-up visit month</a:t>
            </a:r>
            <a:endParaRPr kumimoji="0"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3" name="Shape 1892"/>
          <p:cNvSpPr/>
          <p:nvPr/>
        </p:nvSpPr>
        <p:spPr>
          <a:xfrm>
            <a:off x="734958" y="5062570"/>
            <a:ext cx="654842"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VNS </a:t>
            </a:r>
            <a:br>
              <a:rPr kumimoji="0" lang="nl-BE" sz="800" b="0" i="0" u="none" strike="noStrike" kern="1200" cap="none" spc="0" normalizeH="0" baseline="0" noProof="0" dirty="0">
                <a:ln>
                  <a:noFill/>
                </a:ln>
                <a:solidFill>
                  <a:prstClr val="black"/>
                </a:solidFill>
                <a:effectLst/>
                <a:uLnTx/>
                <a:uFillTx/>
                <a:latin typeface="Calibri"/>
                <a:ea typeface="+mn-ea"/>
                <a:cs typeface="+mn-cs"/>
              </a:rPr>
            </a:br>
            <a:r>
              <a:rPr kumimoji="0" lang="nl-BE" sz="800" b="0" i="0" u="none" strike="noStrike" kern="1200" cap="none" spc="0" normalizeH="0" baseline="0" noProof="0" dirty="0">
                <a:ln>
                  <a:noFill/>
                </a:ln>
                <a:solidFill>
                  <a:prstClr val="black"/>
                </a:solidFill>
                <a:effectLst/>
                <a:uLnTx/>
                <a:uFillTx/>
                <a:latin typeface="Calibri"/>
                <a:ea typeface="+mn-ea"/>
                <a:cs typeface="+mn-cs"/>
              </a:rPr>
              <a:t>TAU</a:t>
            </a:r>
            <a:endParaRPr kumimoji="0"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7" name="Shape 1892"/>
          <p:cNvSpPr/>
          <p:nvPr/>
        </p:nvSpPr>
        <p:spPr>
          <a:xfrm>
            <a:off x="5866750" y="2518139"/>
            <a:ext cx="867814" cy="61555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a:ln>
                  <a:noFill/>
                </a:ln>
                <a:solidFill>
                  <a:srgbClr val="0070C0"/>
                </a:solidFill>
                <a:effectLst/>
                <a:uLnTx/>
                <a:uFillTx/>
                <a:latin typeface="Calibri"/>
                <a:ea typeface="+mn-ea"/>
                <a:cs typeface="+mn-cs"/>
              </a:rPr>
              <a:t>VNS + TAU</a:t>
            </a:r>
            <a:endParaRPr kumimoji="0" sz="2000" b="1" i="0" u="none" strike="noStrike" kern="1200" cap="none" spc="0" normalizeH="0" baseline="0" noProof="0" dirty="0">
              <a:ln>
                <a:noFill/>
              </a:ln>
              <a:solidFill>
                <a:srgbClr val="0070C0"/>
              </a:solidFill>
              <a:effectLst/>
              <a:uLnTx/>
              <a:uFillTx/>
              <a:latin typeface="Calibri"/>
              <a:ea typeface="+mn-ea"/>
              <a:cs typeface="+mn-cs"/>
            </a:endParaRPr>
          </a:p>
        </p:txBody>
      </p:sp>
      <p:sp>
        <p:nvSpPr>
          <p:cNvPr id="121" name="Shape 1892"/>
          <p:cNvSpPr/>
          <p:nvPr/>
        </p:nvSpPr>
        <p:spPr>
          <a:xfrm>
            <a:off x="5866750" y="3409461"/>
            <a:ext cx="867814"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a:ln>
                  <a:noFill/>
                </a:ln>
                <a:solidFill>
                  <a:srgbClr val="4BACC6"/>
                </a:solidFill>
                <a:effectLst/>
                <a:uLnTx/>
                <a:uFillTx/>
                <a:latin typeface="Calibri"/>
                <a:ea typeface="+mn-ea"/>
                <a:cs typeface="+mn-cs"/>
              </a:rPr>
              <a:t>TAU</a:t>
            </a:r>
            <a:endParaRPr kumimoji="0" sz="2000" b="1" i="0" u="none" strike="noStrike" kern="1200" cap="none" spc="0" normalizeH="0" baseline="0" noProof="0" dirty="0">
              <a:ln>
                <a:noFill/>
              </a:ln>
              <a:solidFill>
                <a:srgbClr val="4BACC6"/>
              </a:solidFill>
              <a:effectLst/>
              <a:uLnTx/>
              <a:uFillTx/>
              <a:latin typeface="Calibri"/>
              <a:ea typeface="+mn-ea"/>
              <a:cs typeface="+mn-cs"/>
            </a:endParaRPr>
          </a:p>
        </p:txBody>
      </p:sp>
      <p:sp>
        <p:nvSpPr>
          <p:cNvPr id="115" name="Title 1"/>
          <p:cNvSpPr>
            <a:spLocks noGrp="1"/>
          </p:cNvSpPr>
          <p:nvPr>
            <p:ph type="title"/>
          </p:nvPr>
        </p:nvSpPr>
        <p:spPr/>
        <p:txBody>
          <a:bodyPr/>
          <a:lstStyle/>
          <a:p>
            <a:r>
              <a:rPr lang="en-GB" dirty="0"/>
              <a:t>VNS in patients with TRD: 5-year LivaNova registry data</a:t>
            </a:r>
          </a:p>
        </p:txBody>
      </p:sp>
      <p:sp>
        <p:nvSpPr>
          <p:cNvPr id="2" name="Text Placeholder 1">
            <a:extLst>
              <a:ext uri="{FF2B5EF4-FFF2-40B4-BE49-F238E27FC236}">
                <a16:creationId xmlns:a16="http://schemas.microsoft.com/office/drawing/2014/main" id="{60628498-1B49-42B1-AB04-E09B261CFD85}"/>
              </a:ext>
            </a:extLst>
          </p:cNvPr>
          <p:cNvSpPr>
            <a:spLocks noGrp="1"/>
          </p:cNvSpPr>
          <p:nvPr>
            <p:ph type="body" sz="quarter" idx="13"/>
          </p:nvPr>
        </p:nvSpPr>
        <p:spPr>
          <a:xfrm>
            <a:off x="6644250" y="6174110"/>
            <a:ext cx="5328890" cy="504056"/>
          </a:xfrm>
        </p:spPr>
        <p:txBody>
          <a:bodyPr/>
          <a:lstStyle/>
          <a:p>
            <a:r>
              <a:rPr lang="en-GB" sz="1600" dirty="0"/>
              <a:t>Aaronson ST, et al. Am J Psychiatry 2017;174:640–48</a:t>
            </a:r>
            <a:r>
              <a:rPr lang="en-GB" dirty="0"/>
              <a:t> </a:t>
            </a:r>
          </a:p>
        </p:txBody>
      </p:sp>
      <p:sp>
        <p:nvSpPr>
          <p:cNvPr id="130" name="Rectangle 129"/>
          <p:cNvSpPr/>
          <p:nvPr/>
        </p:nvSpPr>
        <p:spPr>
          <a:xfrm>
            <a:off x="7680176" y="4653136"/>
            <a:ext cx="3744416"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67.6</a:t>
            </a:r>
            <a:r>
              <a:rPr kumimoji="0" lang="nl-BE" sz="2000" b="0" i="0" u="none" strike="noStrike" kern="1200" cap="none" spc="0" normalizeH="0" baseline="0" noProof="0" dirty="0">
                <a:ln>
                  <a:noFill/>
                </a:ln>
                <a:solidFill>
                  <a:srgbClr val="060206"/>
                </a:solidFill>
                <a:effectLst/>
                <a:uLnTx/>
                <a:uFillTx/>
                <a:latin typeface="Calibri"/>
                <a:ea typeface="+mn-ea"/>
                <a:cs typeface="+mn-cs"/>
              </a:rPr>
              <a:t>% for VNS + TAU </a:t>
            </a:r>
            <a:br>
              <a:rPr kumimoji="0" lang="nl-BE" sz="2000" b="0" i="0" u="none" strike="noStrike" kern="1200" cap="none" spc="0" normalizeH="0" baseline="0" noProof="0" dirty="0">
                <a:ln>
                  <a:noFill/>
                </a:ln>
                <a:solidFill>
                  <a:srgbClr val="060206"/>
                </a:solidFill>
                <a:effectLst/>
                <a:uLnTx/>
                <a:uFillTx/>
                <a:latin typeface="Calibri"/>
                <a:ea typeface="+mn-ea"/>
                <a:cs typeface="+mn-cs"/>
              </a:rPr>
            </a:br>
            <a:r>
              <a:rPr kumimoji="0" lang="nl-BE" sz="2000" b="0" i="0" u="none" strike="noStrike" kern="1200" cap="none" spc="0" normalizeH="0" baseline="0" noProof="0" dirty="0">
                <a:ln>
                  <a:noFill/>
                </a:ln>
                <a:solidFill>
                  <a:srgbClr val="060206"/>
                </a:solidFill>
                <a:effectLst/>
                <a:uLnTx/>
                <a:uFillTx/>
                <a:latin typeface="Calibri"/>
                <a:ea typeface="+mn-ea"/>
                <a:cs typeface="+mn-cs"/>
              </a:rPr>
              <a:t>vs.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060206"/>
                </a:solidFill>
                <a:effectLst/>
                <a:uLnTx/>
                <a:uFillTx/>
                <a:latin typeface="Calibri"/>
                <a:ea typeface="+mn-ea"/>
                <a:cs typeface="+mn-cs"/>
              </a:rPr>
              <a:t>40.9% for TAU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060206"/>
                </a:solidFill>
                <a:effectLst/>
                <a:uLnTx/>
                <a:uFillTx/>
                <a:latin typeface="Calibri"/>
                <a:ea typeface="+mn-ea"/>
                <a:cs typeface="+mn-cs"/>
              </a:rPr>
              <a:t>(P&lt;0.001; NNT=4)</a:t>
            </a:r>
          </a:p>
        </p:txBody>
      </p:sp>
      <p:sp>
        <p:nvSpPr>
          <p:cNvPr id="133" name="Freeform 132"/>
          <p:cNvSpPr/>
          <p:nvPr/>
        </p:nvSpPr>
        <p:spPr>
          <a:xfrm>
            <a:off x="1777679" y="3557098"/>
            <a:ext cx="4105275" cy="1130300"/>
          </a:xfrm>
          <a:custGeom>
            <a:avLst/>
            <a:gdLst>
              <a:gd name="connsiteX0" fmla="*/ 0 w 4105275"/>
              <a:gd name="connsiteY0" fmla="*/ 1130300 h 1130300"/>
              <a:gd name="connsiteX1" fmla="*/ 368300 w 4105275"/>
              <a:gd name="connsiteY1" fmla="*/ 854075 h 1130300"/>
              <a:gd name="connsiteX2" fmla="*/ 749300 w 4105275"/>
              <a:gd name="connsiteY2" fmla="*/ 695325 h 1130300"/>
              <a:gd name="connsiteX3" fmla="*/ 1133475 w 4105275"/>
              <a:gd name="connsiteY3" fmla="*/ 542925 h 1130300"/>
              <a:gd name="connsiteX4" fmla="*/ 1492250 w 4105275"/>
              <a:gd name="connsiteY4" fmla="*/ 463550 h 1130300"/>
              <a:gd name="connsiteX5" fmla="*/ 1879600 w 4105275"/>
              <a:gd name="connsiteY5" fmla="*/ 409575 h 1130300"/>
              <a:gd name="connsiteX6" fmla="*/ 2235200 w 4105275"/>
              <a:gd name="connsiteY6" fmla="*/ 311150 h 1130300"/>
              <a:gd name="connsiteX7" fmla="*/ 2613025 w 4105275"/>
              <a:gd name="connsiteY7" fmla="*/ 269875 h 1130300"/>
              <a:gd name="connsiteX8" fmla="*/ 2990850 w 4105275"/>
              <a:gd name="connsiteY8" fmla="*/ 200025 h 1130300"/>
              <a:gd name="connsiteX9" fmla="*/ 3359150 w 4105275"/>
              <a:gd name="connsiteY9" fmla="*/ 130175 h 1130300"/>
              <a:gd name="connsiteX10" fmla="*/ 3756025 w 4105275"/>
              <a:gd name="connsiteY10" fmla="*/ 73025 h 1130300"/>
              <a:gd name="connsiteX11" fmla="*/ 4105275 w 4105275"/>
              <a:gd name="connsiteY11" fmla="*/ 0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5275" h="1130300">
                <a:moveTo>
                  <a:pt x="0" y="1130300"/>
                </a:moveTo>
                <a:lnTo>
                  <a:pt x="368300" y="854075"/>
                </a:lnTo>
                <a:lnTo>
                  <a:pt x="749300" y="695325"/>
                </a:lnTo>
                <a:lnTo>
                  <a:pt x="1133475" y="542925"/>
                </a:lnTo>
                <a:lnTo>
                  <a:pt x="1492250" y="463550"/>
                </a:lnTo>
                <a:lnTo>
                  <a:pt x="1879600" y="409575"/>
                </a:lnTo>
                <a:lnTo>
                  <a:pt x="2235200" y="311150"/>
                </a:lnTo>
                <a:lnTo>
                  <a:pt x="2613025" y="269875"/>
                </a:lnTo>
                <a:lnTo>
                  <a:pt x="2990850" y="200025"/>
                </a:lnTo>
                <a:lnTo>
                  <a:pt x="3359150" y="130175"/>
                </a:lnTo>
                <a:lnTo>
                  <a:pt x="3756025" y="73025"/>
                </a:lnTo>
                <a:lnTo>
                  <a:pt x="4105275" y="0"/>
                </a:lnTo>
              </a:path>
            </a:pathLst>
          </a:custGeom>
          <a:no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Freeform 134"/>
          <p:cNvSpPr/>
          <p:nvPr/>
        </p:nvSpPr>
        <p:spPr>
          <a:xfrm>
            <a:off x="1771329" y="2639524"/>
            <a:ext cx="4117975" cy="1539875"/>
          </a:xfrm>
          <a:custGeom>
            <a:avLst/>
            <a:gdLst>
              <a:gd name="connsiteX0" fmla="*/ 0 w 4117975"/>
              <a:gd name="connsiteY0" fmla="*/ 1539875 h 1539875"/>
              <a:gd name="connsiteX1" fmla="*/ 387350 w 4117975"/>
              <a:gd name="connsiteY1" fmla="*/ 1143000 h 1539875"/>
              <a:gd name="connsiteX2" fmla="*/ 1133475 w 4117975"/>
              <a:gd name="connsiteY2" fmla="*/ 590550 h 1539875"/>
              <a:gd name="connsiteX3" fmla="*/ 1517650 w 4117975"/>
              <a:gd name="connsiteY3" fmla="*/ 492125 h 1539875"/>
              <a:gd name="connsiteX4" fmla="*/ 1870075 w 4117975"/>
              <a:gd name="connsiteY4" fmla="*/ 381000 h 1539875"/>
              <a:gd name="connsiteX5" fmla="*/ 2254250 w 4117975"/>
              <a:gd name="connsiteY5" fmla="*/ 273050 h 1539875"/>
              <a:gd name="connsiteX6" fmla="*/ 2638425 w 4117975"/>
              <a:gd name="connsiteY6" fmla="*/ 142875 h 1539875"/>
              <a:gd name="connsiteX7" fmla="*/ 2994025 w 4117975"/>
              <a:gd name="connsiteY7" fmla="*/ 114300 h 1539875"/>
              <a:gd name="connsiteX8" fmla="*/ 3362325 w 4117975"/>
              <a:gd name="connsiteY8" fmla="*/ 50800 h 1539875"/>
              <a:gd name="connsiteX9" fmla="*/ 3746500 w 4117975"/>
              <a:gd name="connsiteY9" fmla="*/ 25400 h 1539875"/>
              <a:gd name="connsiteX10" fmla="*/ 4117975 w 4117975"/>
              <a:gd name="connsiteY10" fmla="*/ 0 h 153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7975" h="1539875">
                <a:moveTo>
                  <a:pt x="0" y="1539875"/>
                </a:moveTo>
                <a:lnTo>
                  <a:pt x="387350" y="1143000"/>
                </a:lnTo>
                <a:lnTo>
                  <a:pt x="1133475" y="590550"/>
                </a:lnTo>
                <a:lnTo>
                  <a:pt x="1517650" y="492125"/>
                </a:lnTo>
                <a:lnTo>
                  <a:pt x="1870075" y="381000"/>
                </a:lnTo>
                <a:lnTo>
                  <a:pt x="2254250" y="273050"/>
                </a:lnTo>
                <a:lnTo>
                  <a:pt x="2638425" y="142875"/>
                </a:lnTo>
                <a:lnTo>
                  <a:pt x="2994025" y="114300"/>
                </a:lnTo>
                <a:lnTo>
                  <a:pt x="3362325" y="50800"/>
                </a:lnTo>
                <a:lnTo>
                  <a:pt x="3746500" y="25400"/>
                </a:lnTo>
                <a:lnTo>
                  <a:pt x="4117975" y="0"/>
                </a:lnTo>
              </a:path>
            </a:pathLst>
          </a:cu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sp>
        <p:nvSpPr>
          <p:cNvPr id="140" name="Shape 1858"/>
          <p:cNvSpPr/>
          <p:nvPr/>
        </p:nvSpPr>
        <p:spPr>
          <a:xfrm>
            <a:off x="1523278" y="2906274"/>
            <a:ext cx="4336454" cy="15405"/>
          </a:xfrm>
          <a:prstGeom prst="line">
            <a:avLst/>
          </a:prstGeom>
          <a:ln w="6350">
            <a:solidFill>
              <a:srgbClr val="A6A6A6"/>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1" name="Shape 1899"/>
          <p:cNvSpPr/>
          <p:nvPr/>
        </p:nvSpPr>
        <p:spPr>
          <a:xfrm>
            <a:off x="1483591" y="2881991"/>
            <a:ext cx="57150"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2" name="Shape 1892"/>
          <p:cNvSpPr/>
          <p:nvPr/>
        </p:nvSpPr>
        <p:spPr>
          <a:xfrm>
            <a:off x="1193876" y="2834834"/>
            <a:ext cx="235343"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prstClr val="black"/>
                </a:solidFill>
                <a:effectLst/>
                <a:uLnTx/>
                <a:uFillTx/>
                <a:latin typeface="Calibri"/>
                <a:ea typeface="+mn-ea"/>
                <a:cs typeface="+mn-cs"/>
              </a:rPr>
              <a:t>60</a:t>
            </a:r>
            <a:endParaRPr kumimoji="0"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 name="Shape 1858"/>
          <p:cNvSpPr/>
          <p:nvPr/>
        </p:nvSpPr>
        <p:spPr>
          <a:xfrm>
            <a:off x="1523278" y="2544324"/>
            <a:ext cx="4336454" cy="15405"/>
          </a:xfrm>
          <a:prstGeom prst="line">
            <a:avLst/>
          </a:prstGeom>
          <a:ln w="6350">
            <a:solidFill>
              <a:srgbClr val="A6A6A6"/>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4" name="Shape 1899"/>
          <p:cNvSpPr/>
          <p:nvPr/>
        </p:nvSpPr>
        <p:spPr>
          <a:xfrm>
            <a:off x="1483591" y="2520041"/>
            <a:ext cx="57150" cy="52387"/>
          </a:xfrm>
          <a:prstGeom prst="ellipse">
            <a:avLst/>
          </a:prstGeom>
          <a:solidFill>
            <a:schemeClr val="accent6">
              <a:lumOff val="44000"/>
            </a:schemeClr>
          </a:solidFill>
          <a:ln w="22225">
            <a:solidFill>
              <a:srgbClr val="BFBFBF"/>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600"/>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5" name="Shape 1892"/>
          <p:cNvSpPr/>
          <p:nvPr/>
        </p:nvSpPr>
        <p:spPr>
          <a:xfrm>
            <a:off x="1193876" y="2472884"/>
            <a:ext cx="235343"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prstClr val="black"/>
                </a:solidFill>
                <a:effectLst/>
                <a:uLnTx/>
                <a:uFillTx/>
                <a:latin typeface="Calibri"/>
                <a:ea typeface="+mn-ea"/>
                <a:cs typeface="+mn-cs"/>
              </a:rPr>
              <a:t>70</a:t>
            </a:r>
            <a:endParaRPr kumimoji="0"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4" name="Picture 113">
            <a:extLst>
              <a:ext uri="{FF2B5EF4-FFF2-40B4-BE49-F238E27FC236}">
                <a16:creationId xmlns:a16="http://schemas.microsoft.com/office/drawing/2014/main" id="{881B6551-3210-47E8-9151-E890CA1BF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232" y="1412776"/>
            <a:ext cx="3038083" cy="2740453"/>
          </a:xfrm>
          <a:prstGeom prst="rect">
            <a:avLst/>
          </a:prstGeom>
        </p:spPr>
      </p:pic>
      <p:sp>
        <p:nvSpPr>
          <p:cNvPr id="128" name="Shape 2020">
            <a:extLst>
              <a:ext uri="{FF2B5EF4-FFF2-40B4-BE49-F238E27FC236}">
                <a16:creationId xmlns:a16="http://schemas.microsoft.com/office/drawing/2014/main" id="{3DD2B31E-96CC-4BC1-8E26-65F57E45D92E}"/>
              </a:ext>
            </a:extLst>
          </p:cNvPr>
          <p:cNvSpPr txBox="1">
            <a:spLocks/>
          </p:cNvSpPr>
          <p:nvPr/>
        </p:nvSpPr>
        <p:spPr>
          <a:xfrm>
            <a:off x="7392144" y="4149080"/>
            <a:ext cx="4464496" cy="504056"/>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2400"/>
              </a:spcBef>
              <a:spcAft>
                <a:spcPts val="0"/>
              </a:spcAft>
              <a:buClrTx/>
              <a:buSzTx/>
              <a:buFont typeface="Arial" panose="020B0604020202020204" pitchFamily="34" charset="0"/>
              <a:buNone/>
              <a:tabLst/>
              <a:defRPr sz="1400" b="1"/>
            </a:pPr>
            <a:r>
              <a:rPr kumimoji="0" lang="en-US" sz="2000" b="1" i="0" u="none" strike="noStrike" kern="1200" cap="none" spc="0" normalizeH="0" baseline="0" noProof="0" dirty="0">
                <a:ln>
                  <a:noFill/>
                </a:ln>
                <a:solidFill>
                  <a:prstClr val="black"/>
                </a:solidFill>
                <a:effectLst/>
                <a:uLnTx/>
                <a:uFillTx/>
                <a:latin typeface="Calibri"/>
                <a:ea typeface="+mn-ea"/>
                <a:cs typeface="+mn-cs"/>
              </a:rPr>
              <a:t>Cumulative response rate at 5 years</a:t>
            </a:r>
            <a:r>
              <a:rPr kumimoji="0" lang="en-US" sz="2000" b="1" i="0" u="none" strike="noStrike" kern="1200" cap="none" spc="0" normalizeH="0" baseline="30000" noProof="0" dirty="0">
                <a:ln>
                  <a:noFill/>
                </a:ln>
                <a:solidFill>
                  <a:prstClr val="black"/>
                </a:solidFill>
                <a:effectLst/>
                <a:uLnTx/>
                <a:uFillTx/>
                <a:latin typeface="Calibri"/>
                <a:ea typeface="+mn-ea"/>
                <a:cs typeface="+mn-cs"/>
              </a:rPr>
              <a:t>1</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79D885E6-3BC0-42ED-B760-4D03DA049843}"/>
              </a:ext>
            </a:extLst>
          </p:cNvPr>
          <p:cNvSpPr txBox="1"/>
          <p:nvPr/>
        </p:nvSpPr>
        <p:spPr>
          <a:xfrm>
            <a:off x="2380854" y="1245799"/>
            <a:ext cx="3042821" cy="646331"/>
          </a:xfrm>
          <a:prstGeom prst="rect">
            <a:avLst/>
          </a:prstGeom>
          <a:noFill/>
        </p:spPr>
        <p:txBody>
          <a:bodyPr wrap="none" rtlCol="0">
            <a:spAutoFit/>
          </a:bodyPr>
          <a:lstStyle/>
          <a:p>
            <a:r>
              <a:rPr lang="en-GB" dirty="0"/>
              <a:t>VNS = Vagus nerve stimulation</a:t>
            </a:r>
          </a:p>
          <a:p>
            <a:r>
              <a:rPr lang="en-GB" dirty="0"/>
              <a:t>TAU = Treatment as usual</a:t>
            </a:r>
          </a:p>
        </p:txBody>
      </p:sp>
    </p:spTree>
    <p:extLst>
      <p:ext uri="{BB962C8B-B14F-4D97-AF65-F5344CB8AC3E}">
        <p14:creationId xmlns:p14="http://schemas.microsoft.com/office/powerpoint/2010/main" val="364582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a:spLocks noGrp="1"/>
          </p:cNvSpPr>
          <p:nvPr>
            <p:ph type="title"/>
          </p:nvPr>
        </p:nvSpPr>
        <p:spPr>
          <a:xfrm>
            <a:off x="609600" y="687834"/>
            <a:ext cx="10972800" cy="796950"/>
          </a:xfrm>
        </p:spPr>
        <p:txBody>
          <a:bodyPr/>
          <a:lstStyle/>
          <a:p>
            <a:r>
              <a:rPr lang="en-GB" dirty="0"/>
              <a:t>VNS for depression: bipolar vs unipolar disorders</a:t>
            </a:r>
          </a:p>
        </p:txBody>
      </p:sp>
      <p:sp>
        <p:nvSpPr>
          <p:cNvPr id="2" name="Text Placeholder 1">
            <a:extLst>
              <a:ext uri="{FF2B5EF4-FFF2-40B4-BE49-F238E27FC236}">
                <a16:creationId xmlns:a16="http://schemas.microsoft.com/office/drawing/2014/main" id="{60628498-1B49-42B1-AB04-E09B261CFD85}"/>
              </a:ext>
            </a:extLst>
          </p:cNvPr>
          <p:cNvSpPr>
            <a:spLocks noGrp="1"/>
          </p:cNvSpPr>
          <p:nvPr>
            <p:ph type="body" sz="quarter" idx="13"/>
          </p:nvPr>
        </p:nvSpPr>
        <p:spPr>
          <a:xfrm>
            <a:off x="6672064" y="6309320"/>
            <a:ext cx="5328890" cy="504056"/>
          </a:xfrm>
        </p:spPr>
        <p:txBody>
          <a:bodyPr/>
          <a:lstStyle/>
          <a:p>
            <a:r>
              <a:rPr lang="en-GB" sz="1600" dirty="0"/>
              <a:t>Aaronson ST, et al. Am J Psychiatry 2017;174:640–48</a:t>
            </a:r>
            <a:r>
              <a:rPr lang="en-GB" dirty="0"/>
              <a:t> </a:t>
            </a:r>
          </a:p>
        </p:txBody>
      </p:sp>
      <p:grpSp>
        <p:nvGrpSpPr>
          <p:cNvPr id="5" name="Group 4">
            <a:extLst>
              <a:ext uri="{FF2B5EF4-FFF2-40B4-BE49-F238E27FC236}">
                <a16:creationId xmlns:a16="http://schemas.microsoft.com/office/drawing/2014/main" id="{7200CBE6-92CA-4171-84B1-74F123D77E60}"/>
              </a:ext>
            </a:extLst>
          </p:cNvPr>
          <p:cNvGrpSpPr/>
          <p:nvPr/>
        </p:nvGrpSpPr>
        <p:grpSpPr>
          <a:xfrm>
            <a:off x="1876896" y="1700809"/>
            <a:ext cx="9547696" cy="4655818"/>
            <a:chOff x="1876896" y="2470489"/>
            <a:chExt cx="7603480" cy="3886137"/>
          </a:xfrm>
        </p:grpSpPr>
        <p:sp>
          <p:nvSpPr>
            <p:cNvPr id="119" name="Shape 1852">
              <a:extLst>
                <a:ext uri="{FF2B5EF4-FFF2-40B4-BE49-F238E27FC236}">
                  <a16:creationId xmlns:a16="http://schemas.microsoft.com/office/drawing/2014/main" id="{CCF83F57-C4F6-4B59-90B8-74D0E5D5C883}"/>
                </a:ext>
              </a:extLst>
            </p:cNvPr>
            <p:cNvSpPr/>
            <p:nvPr/>
          </p:nvSpPr>
          <p:spPr>
            <a:xfrm rot="16200000">
              <a:off x="1245891" y="3768078"/>
              <a:ext cx="1842810" cy="24622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100" b="1">
                  <a:solidFill>
                    <a:srgbClr val="808080"/>
                  </a:solidFill>
                </a:defRPr>
              </a:lvl1pPr>
            </a:lstStyle>
            <a:p>
              <a:pPr algn="ctr"/>
              <a:r>
                <a:rPr lang="nl-BE" sz="1000" dirty="0">
                  <a:solidFill>
                    <a:srgbClr val="343741"/>
                  </a:solidFill>
                </a:rPr>
                <a:t>Cumulative Percent Responders</a:t>
              </a:r>
              <a:endParaRPr sz="1000" dirty="0">
                <a:solidFill>
                  <a:srgbClr val="343741"/>
                </a:solidFill>
              </a:endParaRPr>
            </a:p>
          </p:txBody>
        </p:sp>
        <p:sp>
          <p:nvSpPr>
            <p:cNvPr id="120" name="Shape 1858">
              <a:extLst>
                <a:ext uri="{FF2B5EF4-FFF2-40B4-BE49-F238E27FC236}">
                  <a16:creationId xmlns:a16="http://schemas.microsoft.com/office/drawing/2014/main" id="{B3293123-B4A5-4B99-A4A0-C4E5A1070988}"/>
                </a:ext>
              </a:extLst>
            </p:cNvPr>
            <p:cNvSpPr/>
            <p:nvPr/>
          </p:nvSpPr>
          <p:spPr>
            <a:xfrm>
              <a:off x="2763908" y="5222432"/>
              <a:ext cx="4336454" cy="15405"/>
            </a:xfrm>
            <a:prstGeom prst="line">
              <a:avLst/>
            </a:prstGeom>
            <a:ln w="6350">
              <a:solidFill>
                <a:srgbClr val="A6A6A6"/>
              </a:solidFill>
            </a:ln>
          </p:spPr>
          <p:txBody>
            <a:bodyPr lIns="45719" rIns="45719"/>
            <a:lstStyle/>
            <a:p>
              <a:endParaRPr/>
            </a:p>
          </p:txBody>
        </p:sp>
        <p:sp>
          <p:nvSpPr>
            <p:cNvPr id="122" name="Shape 1859">
              <a:extLst>
                <a:ext uri="{FF2B5EF4-FFF2-40B4-BE49-F238E27FC236}">
                  <a16:creationId xmlns:a16="http://schemas.microsoft.com/office/drawing/2014/main" id="{602F1D92-5351-49C6-B068-69F924C857F0}"/>
                </a:ext>
              </a:extLst>
            </p:cNvPr>
            <p:cNvSpPr/>
            <p:nvPr/>
          </p:nvSpPr>
          <p:spPr>
            <a:xfrm>
              <a:off x="2763908" y="5788376"/>
              <a:ext cx="4336454" cy="15405"/>
            </a:xfrm>
            <a:prstGeom prst="line">
              <a:avLst/>
            </a:prstGeom>
            <a:ln w="6350">
              <a:solidFill>
                <a:srgbClr val="A6A6A6"/>
              </a:solidFill>
            </a:ln>
          </p:spPr>
          <p:txBody>
            <a:bodyPr lIns="45719" rIns="45719"/>
            <a:lstStyle/>
            <a:p>
              <a:endParaRPr sz="2400">
                <a:solidFill>
                  <a:srgbClr val="000000"/>
                </a:solidFill>
              </a:endParaRPr>
            </a:p>
          </p:txBody>
        </p:sp>
        <p:sp>
          <p:nvSpPr>
            <p:cNvPr id="123" name="Shape 1882">
              <a:extLst>
                <a:ext uri="{FF2B5EF4-FFF2-40B4-BE49-F238E27FC236}">
                  <a16:creationId xmlns:a16="http://schemas.microsoft.com/office/drawing/2014/main" id="{86250382-46CD-427E-91D6-59ADD02F8E98}"/>
                </a:ext>
              </a:extLst>
            </p:cNvPr>
            <p:cNvSpPr/>
            <p:nvPr/>
          </p:nvSpPr>
          <p:spPr>
            <a:xfrm flipH="1">
              <a:off x="2757559" y="2757839"/>
              <a:ext cx="0" cy="3025325"/>
            </a:xfrm>
            <a:prstGeom prst="line">
              <a:avLst/>
            </a:prstGeom>
            <a:ln w="6350">
              <a:solidFill>
                <a:srgbClr val="A6A6A6"/>
              </a:solidFill>
            </a:ln>
          </p:spPr>
          <p:txBody>
            <a:bodyPr lIns="45719" rIns="45719"/>
            <a:lstStyle/>
            <a:p>
              <a:endParaRPr sz="2800">
                <a:solidFill>
                  <a:srgbClr val="000000"/>
                </a:solidFill>
              </a:endParaRPr>
            </a:p>
          </p:txBody>
        </p:sp>
        <p:sp>
          <p:nvSpPr>
            <p:cNvPr id="124" name="Shape 1883">
              <a:extLst>
                <a:ext uri="{FF2B5EF4-FFF2-40B4-BE49-F238E27FC236}">
                  <a16:creationId xmlns:a16="http://schemas.microsoft.com/office/drawing/2014/main" id="{5A585527-B0BB-49F9-A1DB-11FD993927B6}"/>
                </a:ext>
              </a:extLst>
            </p:cNvPr>
            <p:cNvSpPr/>
            <p:nvPr/>
          </p:nvSpPr>
          <p:spPr>
            <a:xfrm>
              <a:off x="2689297" y="5783165"/>
              <a:ext cx="60326" cy="1503"/>
            </a:xfrm>
            <a:prstGeom prst="line">
              <a:avLst/>
            </a:prstGeom>
            <a:ln w="6350">
              <a:solidFill>
                <a:srgbClr val="FFFFCC"/>
              </a:solidFill>
            </a:ln>
          </p:spPr>
          <p:txBody>
            <a:bodyPr lIns="45719" rIns="45719"/>
            <a:lstStyle/>
            <a:p>
              <a:endParaRPr sz="3600">
                <a:solidFill>
                  <a:srgbClr val="000000"/>
                </a:solidFill>
              </a:endParaRPr>
            </a:p>
          </p:txBody>
        </p:sp>
        <p:sp>
          <p:nvSpPr>
            <p:cNvPr id="125" name="Shape 1886">
              <a:extLst>
                <a:ext uri="{FF2B5EF4-FFF2-40B4-BE49-F238E27FC236}">
                  <a16:creationId xmlns:a16="http://schemas.microsoft.com/office/drawing/2014/main" id="{43288D5B-F8C9-419F-A451-F178D5079F6A}"/>
                </a:ext>
              </a:extLst>
            </p:cNvPr>
            <p:cNvSpPr/>
            <p:nvPr/>
          </p:nvSpPr>
          <p:spPr>
            <a:xfrm>
              <a:off x="2689297" y="4495546"/>
              <a:ext cx="60326" cy="1503"/>
            </a:xfrm>
            <a:prstGeom prst="line">
              <a:avLst/>
            </a:prstGeom>
            <a:ln w="6350">
              <a:solidFill>
                <a:srgbClr val="FFFFCC"/>
              </a:solidFill>
            </a:ln>
          </p:spPr>
          <p:txBody>
            <a:bodyPr lIns="45719" rIns="45719"/>
            <a:lstStyle/>
            <a:p>
              <a:endParaRPr sz="2800">
                <a:solidFill>
                  <a:srgbClr val="000000"/>
                </a:solidFill>
              </a:endParaRPr>
            </a:p>
          </p:txBody>
        </p:sp>
        <p:sp>
          <p:nvSpPr>
            <p:cNvPr id="126" name="Shape 1888">
              <a:extLst>
                <a:ext uri="{FF2B5EF4-FFF2-40B4-BE49-F238E27FC236}">
                  <a16:creationId xmlns:a16="http://schemas.microsoft.com/office/drawing/2014/main" id="{C546F5D1-8ECC-4578-857A-439E7F532FD0}"/>
                </a:ext>
              </a:extLst>
            </p:cNvPr>
            <p:cNvSpPr/>
            <p:nvPr/>
          </p:nvSpPr>
          <p:spPr>
            <a:xfrm>
              <a:off x="2689297" y="3748932"/>
              <a:ext cx="60326" cy="1503"/>
            </a:xfrm>
            <a:prstGeom prst="line">
              <a:avLst/>
            </a:prstGeom>
            <a:ln w="6350">
              <a:solidFill>
                <a:srgbClr val="FFFFCC"/>
              </a:solidFill>
            </a:ln>
          </p:spPr>
          <p:txBody>
            <a:bodyPr lIns="45719" rIns="45719"/>
            <a:lstStyle/>
            <a:p>
              <a:endParaRPr sz="2800">
                <a:solidFill>
                  <a:srgbClr val="000000"/>
                </a:solidFill>
              </a:endParaRPr>
            </a:p>
          </p:txBody>
        </p:sp>
        <p:sp>
          <p:nvSpPr>
            <p:cNvPr id="131" name="Shape 1890">
              <a:extLst>
                <a:ext uri="{FF2B5EF4-FFF2-40B4-BE49-F238E27FC236}">
                  <a16:creationId xmlns:a16="http://schemas.microsoft.com/office/drawing/2014/main" id="{B3E78EC7-72B2-4437-B5A5-1446DD1116A8}"/>
                </a:ext>
              </a:extLst>
            </p:cNvPr>
            <p:cNvSpPr/>
            <p:nvPr/>
          </p:nvSpPr>
          <p:spPr>
            <a:xfrm flipV="1">
              <a:off x="2749623" y="5783165"/>
              <a:ext cx="1589" cy="63095"/>
            </a:xfrm>
            <a:prstGeom prst="line">
              <a:avLst/>
            </a:prstGeom>
            <a:ln w="6350">
              <a:solidFill>
                <a:srgbClr val="FFFFCC"/>
              </a:solidFill>
            </a:ln>
          </p:spPr>
          <p:txBody>
            <a:bodyPr lIns="45719" rIns="45719"/>
            <a:lstStyle/>
            <a:p>
              <a:endParaRPr sz="3600">
                <a:solidFill>
                  <a:srgbClr val="000000"/>
                </a:solidFill>
              </a:endParaRPr>
            </a:p>
          </p:txBody>
        </p:sp>
        <p:sp>
          <p:nvSpPr>
            <p:cNvPr id="132" name="Shape 1892">
              <a:extLst>
                <a:ext uri="{FF2B5EF4-FFF2-40B4-BE49-F238E27FC236}">
                  <a16:creationId xmlns:a16="http://schemas.microsoft.com/office/drawing/2014/main" id="{E36F0406-9D40-40FB-89D1-20E3428E8CE3}"/>
                </a:ext>
              </a:extLst>
            </p:cNvPr>
            <p:cNvSpPr/>
            <p:nvPr/>
          </p:nvSpPr>
          <p:spPr>
            <a:xfrm>
              <a:off x="2434506" y="5146230"/>
              <a:ext cx="235343"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1200" dirty="0">
                  <a:solidFill>
                    <a:srgbClr val="000000"/>
                  </a:solidFill>
                </a:rPr>
                <a:t>0</a:t>
              </a:r>
              <a:endParaRPr sz="1200" dirty="0">
                <a:solidFill>
                  <a:srgbClr val="000000"/>
                </a:solidFill>
              </a:endParaRPr>
            </a:p>
          </p:txBody>
        </p:sp>
        <p:sp>
          <p:nvSpPr>
            <p:cNvPr id="134" name="Shape 1899">
              <a:extLst>
                <a:ext uri="{FF2B5EF4-FFF2-40B4-BE49-F238E27FC236}">
                  <a16:creationId xmlns:a16="http://schemas.microsoft.com/office/drawing/2014/main" id="{9BB02636-F293-4EC8-A3D3-A06F2F804111}"/>
                </a:ext>
              </a:extLst>
            </p:cNvPr>
            <p:cNvSpPr/>
            <p:nvPr/>
          </p:nvSpPr>
          <p:spPr>
            <a:xfrm>
              <a:off x="2724221" y="5198149"/>
              <a:ext cx="57150"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36" name="Shape 1900">
              <a:extLst>
                <a:ext uri="{FF2B5EF4-FFF2-40B4-BE49-F238E27FC236}">
                  <a16:creationId xmlns:a16="http://schemas.microsoft.com/office/drawing/2014/main" id="{E6940BDE-BCEF-493F-BCAC-6EFE15803709}"/>
                </a:ext>
              </a:extLst>
            </p:cNvPr>
            <p:cNvSpPr/>
            <p:nvPr/>
          </p:nvSpPr>
          <p:spPr>
            <a:xfrm>
              <a:off x="2724221" y="5760125"/>
              <a:ext cx="57150"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37" name="Shape 1904">
              <a:extLst>
                <a:ext uri="{FF2B5EF4-FFF2-40B4-BE49-F238E27FC236}">
                  <a16:creationId xmlns:a16="http://schemas.microsoft.com/office/drawing/2014/main" id="{22A3E7AF-19E1-4597-AA91-6D257A646AEE}"/>
                </a:ext>
              </a:extLst>
            </p:cNvPr>
            <p:cNvSpPr/>
            <p:nvPr/>
          </p:nvSpPr>
          <p:spPr>
            <a:xfrm>
              <a:off x="2981399" y="5765682"/>
              <a:ext cx="57151"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38" name="Shape 1905">
              <a:extLst>
                <a:ext uri="{FF2B5EF4-FFF2-40B4-BE49-F238E27FC236}">
                  <a16:creationId xmlns:a16="http://schemas.microsoft.com/office/drawing/2014/main" id="{BA4E6759-51D0-45BE-BC10-C5D65D004334}"/>
                </a:ext>
              </a:extLst>
            </p:cNvPr>
            <p:cNvSpPr/>
            <p:nvPr/>
          </p:nvSpPr>
          <p:spPr>
            <a:xfrm>
              <a:off x="3351806" y="5765682"/>
              <a:ext cx="57151"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39" name="Shape 1906">
              <a:extLst>
                <a:ext uri="{FF2B5EF4-FFF2-40B4-BE49-F238E27FC236}">
                  <a16:creationId xmlns:a16="http://schemas.microsoft.com/office/drawing/2014/main" id="{F08824DF-D804-4A4E-8094-0FFA378AE8DF}"/>
                </a:ext>
              </a:extLst>
            </p:cNvPr>
            <p:cNvSpPr/>
            <p:nvPr/>
          </p:nvSpPr>
          <p:spPr>
            <a:xfrm>
              <a:off x="3731839" y="5765682"/>
              <a:ext cx="57150"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46" name="Shape 1907">
              <a:extLst>
                <a:ext uri="{FF2B5EF4-FFF2-40B4-BE49-F238E27FC236}">
                  <a16:creationId xmlns:a16="http://schemas.microsoft.com/office/drawing/2014/main" id="{476D2AD1-70FC-417C-9536-4A57EF882DF0}"/>
                </a:ext>
              </a:extLst>
            </p:cNvPr>
            <p:cNvSpPr/>
            <p:nvPr/>
          </p:nvSpPr>
          <p:spPr>
            <a:xfrm>
              <a:off x="4104548" y="5765682"/>
              <a:ext cx="57151"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47" name="Shape 1908">
              <a:extLst>
                <a:ext uri="{FF2B5EF4-FFF2-40B4-BE49-F238E27FC236}">
                  <a16:creationId xmlns:a16="http://schemas.microsoft.com/office/drawing/2014/main" id="{61F63CD3-4121-40A9-8678-570F6D0AD3F6}"/>
                </a:ext>
              </a:extLst>
            </p:cNvPr>
            <p:cNvSpPr/>
            <p:nvPr/>
          </p:nvSpPr>
          <p:spPr>
            <a:xfrm>
              <a:off x="4474836" y="5765682"/>
              <a:ext cx="57151"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48" name="Shape 1909">
              <a:extLst>
                <a:ext uri="{FF2B5EF4-FFF2-40B4-BE49-F238E27FC236}">
                  <a16:creationId xmlns:a16="http://schemas.microsoft.com/office/drawing/2014/main" id="{8D58918A-C8DA-48FE-92E0-5A23E716EB25}"/>
                </a:ext>
              </a:extLst>
            </p:cNvPr>
            <p:cNvSpPr/>
            <p:nvPr/>
          </p:nvSpPr>
          <p:spPr>
            <a:xfrm>
              <a:off x="5589039" y="5765682"/>
              <a:ext cx="57150"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49" name="Shape 1910">
              <a:extLst>
                <a:ext uri="{FF2B5EF4-FFF2-40B4-BE49-F238E27FC236}">
                  <a16:creationId xmlns:a16="http://schemas.microsoft.com/office/drawing/2014/main" id="{F52F1A93-843C-4291-9981-7934DCF59FB7}"/>
                </a:ext>
              </a:extLst>
            </p:cNvPr>
            <p:cNvSpPr/>
            <p:nvPr/>
          </p:nvSpPr>
          <p:spPr>
            <a:xfrm>
              <a:off x="5968313" y="5765682"/>
              <a:ext cx="57151"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53" name="Shape 1911">
              <a:extLst>
                <a:ext uri="{FF2B5EF4-FFF2-40B4-BE49-F238E27FC236}">
                  <a16:creationId xmlns:a16="http://schemas.microsoft.com/office/drawing/2014/main" id="{FA4F873B-B213-41EF-9FC1-849A819FF8E7}"/>
                </a:ext>
              </a:extLst>
            </p:cNvPr>
            <p:cNvSpPr/>
            <p:nvPr/>
          </p:nvSpPr>
          <p:spPr>
            <a:xfrm>
              <a:off x="6715861" y="5765682"/>
              <a:ext cx="57151"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54" name="Shape 1912">
              <a:extLst>
                <a:ext uri="{FF2B5EF4-FFF2-40B4-BE49-F238E27FC236}">
                  <a16:creationId xmlns:a16="http://schemas.microsoft.com/office/drawing/2014/main" id="{B99D5373-50B5-495A-BBC6-932A21B2F9C6}"/>
                </a:ext>
              </a:extLst>
            </p:cNvPr>
            <p:cNvSpPr/>
            <p:nvPr/>
          </p:nvSpPr>
          <p:spPr>
            <a:xfrm>
              <a:off x="7089942" y="5765682"/>
              <a:ext cx="57151"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55" name="Shape 1913">
              <a:extLst>
                <a:ext uri="{FF2B5EF4-FFF2-40B4-BE49-F238E27FC236}">
                  <a16:creationId xmlns:a16="http://schemas.microsoft.com/office/drawing/2014/main" id="{6C33B530-82EB-4924-BC8F-61DB69851578}"/>
                </a:ext>
              </a:extLst>
            </p:cNvPr>
            <p:cNvSpPr/>
            <p:nvPr/>
          </p:nvSpPr>
          <p:spPr>
            <a:xfrm>
              <a:off x="4845124" y="5765682"/>
              <a:ext cx="57151"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56" name="Shape 1914">
              <a:extLst>
                <a:ext uri="{FF2B5EF4-FFF2-40B4-BE49-F238E27FC236}">
                  <a16:creationId xmlns:a16="http://schemas.microsoft.com/office/drawing/2014/main" id="{CCD3E047-CF25-4E65-9DD1-BBF5E5B61853}"/>
                </a:ext>
              </a:extLst>
            </p:cNvPr>
            <p:cNvSpPr/>
            <p:nvPr/>
          </p:nvSpPr>
          <p:spPr>
            <a:xfrm>
              <a:off x="5223129" y="5765682"/>
              <a:ext cx="57151"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57" name="Shape 1915">
              <a:extLst>
                <a:ext uri="{FF2B5EF4-FFF2-40B4-BE49-F238E27FC236}">
                  <a16:creationId xmlns:a16="http://schemas.microsoft.com/office/drawing/2014/main" id="{899EE74D-4598-436E-9949-D272EEE02B30}"/>
                </a:ext>
              </a:extLst>
            </p:cNvPr>
            <p:cNvSpPr/>
            <p:nvPr/>
          </p:nvSpPr>
          <p:spPr>
            <a:xfrm>
              <a:off x="6339473" y="5765682"/>
              <a:ext cx="57151"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58" name="Shape 1858">
              <a:extLst>
                <a:ext uri="{FF2B5EF4-FFF2-40B4-BE49-F238E27FC236}">
                  <a16:creationId xmlns:a16="http://schemas.microsoft.com/office/drawing/2014/main" id="{C61B302F-5E8A-47C7-B48F-C9EC925B1C8D}"/>
                </a:ext>
              </a:extLst>
            </p:cNvPr>
            <p:cNvSpPr/>
            <p:nvPr/>
          </p:nvSpPr>
          <p:spPr>
            <a:xfrm>
              <a:off x="2763908" y="4859372"/>
              <a:ext cx="4336454" cy="15405"/>
            </a:xfrm>
            <a:prstGeom prst="line">
              <a:avLst/>
            </a:prstGeom>
            <a:ln w="6350">
              <a:solidFill>
                <a:srgbClr val="A6A6A6"/>
              </a:solidFill>
            </a:ln>
          </p:spPr>
          <p:txBody>
            <a:bodyPr lIns="45719" rIns="45719"/>
            <a:lstStyle/>
            <a:p>
              <a:endParaRPr/>
            </a:p>
          </p:txBody>
        </p:sp>
        <p:sp>
          <p:nvSpPr>
            <p:cNvPr id="159" name="Shape 1899">
              <a:extLst>
                <a:ext uri="{FF2B5EF4-FFF2-40B4-BE49-F238E27FC236}">
                  <a16:creationId xmlns:a16="http://schemas.microsoft.com/office/drawing/2014/main" id="{6BF563D5-6944-4AD6-9800-6009E64353D4}"/>
                </a:ext>
              </a:extLst>
            </p:cNvPr>
            <p:cNvSpPr/>
            <p:nvPr/>
          </p:nvSpPr>
          <p:spPr>
            <a:xfrm>
              <a:off x="2724221" y="4835089"/>
              <a:ext cx="57150"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60" name="Shape 1892">
              <a:extLst>
                <a:ext uri="{FF2B5EF4-FFF2-40B4-BE49-F238E27FC236}">
                  <a16:creationId xmlns:a16="http://schemas.microsoft.com/office/drawing/2014/main" id="{84692322-9469-4B94-AAF3-1EDA7C167348}"/>
                </a:ext>
              </a:extLst>
            </p:cNvPr>
            <p:cNvSpPr/>
            <p:nvPr/>
          </p:nvSpPr>
          <p:spPr>
            <a:xfrm>
              <a:off x="2434506" y="4787932"/>
              <a:ext cx="235343"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1200" dirty="0">
                  <a:solidFill>
                    <a:srgbClr val="000000"/>
                  </a:solidFill>
                </a:rPr>
                <a:t>10</a:t>
              </a:r>
              <a:endParaRPr sz="1200" dirty="0">
                <a:solidFill>
                  <a:srgbClr val="000000"/>
                </a:solidFill>
              </a:endParaRPr>
            </a:p>
          </p:txBody>
        </p:sp>
        <p:sp>
          <p:nvSpPr>
            <p:cNvPr id="161" name="Shape 1858">
              <a:extLst>
                <a:ext uri="{FF2B5EF4-FFF2-40B4-BE49-F238E27FC236}">
                  <a16:creationId xmlns:a16="http://schemas.microsoft.com/office/drawing/2014/main" id="{951464C4-4396-48C9-BBE3-FAFA2E4DE7E4}"/>
                </a:ext>
              </a:extLst>
            </p:cNvPr>
            <p:cNvSpPr/>
            <p:nvPr/>
          </p:nvSpPr>
          <p:spPr>
            <a:xfrm>
              <a:off x="2763908" y="4510236"/>
              <a:ext cx="4336454" cy="15405"/>
            </a:xfrm>
            <a:prstGeom prst="line">
              <a:avLst/>
            </a:prstGeom>
            <a:ln w="6350">
              <a:solidFill>
                <a:srgbClr val="A6A6A6"/>
              </a:solidFill>
            </a:ln>
          </p:spPr>
          <p:txBody>
            <a:bodyPr lIns="45719" rIns="45719"/>
            <a:lstStyle/>
            <a:p>
              <a:endParaRPr/>
            </a:p>
          </p:txBody>
        </p:sp>
        <p:sp>
          <p:nvSpPr>
            <p:cNvPr id="162" name="Shape 1899">
              <a:extLst>
                <a:ext uri="{FF2B5EF4-FFF2-40B4-BE49-F238E27FC236}">
                  <a16:creationId xmlns:a16="http://schemas.microsoft.com/office/drawing/2014/main" id="{5A0C583F-FC49-4605-A8F2-6F42137BCF7B}"/>
                </a:ext>
              </a:extLst>
            </p:cNvPr>
            <p:cNvSpPr/>
            <p:nvPr/>
          </p:nvSpPr>
          <p:spPr>
            <a:xfrm>
              <a:off x="2724221" y="4485953"/>
              <a:ext cx="57150"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63" name="Shape 1892">
              <a:extLst>
                <a:ext uri="{FF2B5EF4-FFF2-40B4-BE49-F238E27FC236}">
                  <a16:creationId xmlns:a16="http://schemas.microsoft.com/office/drawing/2014/main" id="{FA837755-00B5-4F40-AD14-8FFFA343D045}"/>
                </a:ext>
              </a:extLst>
            </p:cNvPr>
            <p:cNvSpPr/>
            <p:nvPr/>
          </p:nvSpPr>
          <p:spPr>
            <a:xfrm>
              <a:off x="2434506" y="4438796"/>
              <a:ext cx="235343"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1200" dirty="0">
                  <a:solidFill>
                    <a:srgbClr val="000000"/>
                  </a:solidFill>
                </a:rPr>
                <a:t>20</a:t>
              </a:r>
              <a:endParaRPr sz="1200" dirty="0">
                <a:solidFill>
                  <a:srgbClr val="000000"/>
                </a:solidFill>
              </a:endParaRPr>
            </a:p>
          </p:txBody>
        </p:sp>
        <p:sp>
          <p:nvSpPr>
            <p:cNvPr id="164" name="Shape 1892">
              <a:extLst>
                <a:ext uri="{FF2B5EF4-FFF2-40B4-BE49-F238E27FC236}">
                  <a16:creationId xmlns:a16="http://schemas.microsoft.com/office/drawing/2014/main" id="{09794AE6-AE4E-4298-93D1-7771BED4E391}"/>
                </a:ext>
              </a:extLst>
            </p:cNvPr>
            <p:cNvSpPr/>
            <p:nvPr/>
          </p:nvSpPr>
          <p:spPr>
            <a:xfrm>
              <a:off x="2434506" y="4086185"/>
              <a:ext cx="235343"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1200" dirty="0">
                  <a:solidFill>
                    <a:srgbClr val="000000"/>
                  </a:solidFill>
                </a:rPr>
                <a:t>30</a:t>
              </a:r>
              <a:endParaRPr sz="1200" dirty="0">
                <a:solidFill>
                  <a:srgbClr val="000000"/>
                </a:solidFill>
              </a:endParaRPr>
            </a:p>
          </p:txBody>
        </p:sp>
        <p:sp>
          <p:nvSpPr>
            <p:cNvPr id="165" name="Shape 1858">
              <a:extLst>
                <a:ext uri="{FF2B5EF4-FFF2-40B4-BE49-F238E27FC236}">
                  <a16:creationId xmlns:a16="http://schemas.microsoft.com/office/drawing/2014/main" id="{A0CAD8DD-80F7-420A-B9B5-124E04D703DB}"/>
                </a:ext>
              </a:extLst>
            </p:cNvPr>
            <p:cNvSpPr/>
            <p:nvPr/>
          </p:nvSpPr>
          <p:spPr>
            <a:xfrm>
              <a:off x="2730275" y="3473790"/>
              <a:ext cx="4336454" cy="15405"/>
            </a:xfrm>
            <a:prstGeom prst="line">
              <a:avLst/>
            </a:prstGeom>
            <a:ln w="6350">
              <a:solidFill>
                <a:srgbClr val="A6A6A6"/>
              </a:solidFill>
            </a:ln>
          </p:spPr>
          <p:txBody>
            <a:bodyPr lIns="45719" rIns="45719"/>
            <a:lstStyle/>
            <a:p>
              <a:endParaRPr/>
            </a:p>
          </p:txBody>
        </p:sp>
        <p:sp>
          <p:nvSpPr>
            <p:cNvPr id="166" name="Shape 1899">
              <a:extLst>
                <a:ext uri="{FF2B5EF4-FFF2-40B4-BE49-F238E27FC236}">
                  <a16:creationId xmlns:a16="http://schemas.microsoft.com/office/drawing/2014/main" id="{7C94737D-970A-4A3E-9425-827C809FE04B}"/>
                </a:ext>
              </a:extLst>
            </p:cNvPr>
            <p:cNvSpPr/>
            <p:nvPr/>
          </p:nvSpPr>
          <p:spPr>
            <a:xfrm>
              <a:off x="2724221" y="3425197"/>
              <a:ext cx="57150"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67" name="Shape 1892">
              <a:extLst>
                <a:ext uri="{FF2B5EF4-FFF2-40B4-BE49-F238E27FC236}">
                  <a16:creationId xmlns:a16="http://schemas.microsoft.com/office/drawing/2014/main" id="{2882235F-6D21-4D8E-94AE-DBDFEC0D42C0}"/>
                </a:ext>
              </a:extLst>
            </p:cNvPr>
            <p:cNvSpPr/>
            <p:nvPr/>
          </p:nvSpPr>
          <p:spPr>
            <a:xfrm>
              <a:off x="2434506" y="3378040"/>
              <a:ext cx="235343"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1200" dirty="0">
                  <a:solidFill>
                    <a:srgbClr val="000000"/>
                  </a:solidFill>
                </a:rPr>
                <a:t>50</a:t>
              </a:r>
              <a:endParaRPr sz="1200" dirty="0">
                <a:solidFill>
                  <a:srgbClr val="000000"/>
                </a:solidFill>
              </a:endParaRPr>
            </a:p>
          </p:txBody>
        </p:sp>
        <p:sp>
          <p:nvSpPr>
            <p:cNvPr id="168" name="Shape 1858">
              <a:extLst>
                <a:ext uri="{FF2B5EF4-FFF2-40B4-BE49-F238E27FC236}">
                  <a16:creationId xmlns:a16="http://schemas.microsoft.com/office/drawing/2014/main" id="{528940EE-2064-494C-AEE5-271E0CF30C98}"/>
                </a:ext>
              </a:extLst>
            </p:cNvPr>
            <p:cNvSpPr/>
            <p:nvPr/>
          </p:nvSpPr>
          <p:spPr>
            <a:xfrm>
              <a:off x="2763908" y="2753655"/>
              <a:ext cx="4336454" cy="15405"/>
            </a:xfrm>
            <a:prstGeom prst="line">
              <a:avLst/>
            </a:prstGeom>
            <a:ln w="6350">
              <a:solidFill>
                <a:srgbClr val="A6A6A6"/>
              </a:solidFill>
            </a:ln>
          </p:spPr>
          <p:txBody>
            <a:bodyPr lIns="45719" rIns="45719"/>
            <a:lstStyle/>
            <a:p>
              <a:endParaRPr/>
            </a:p>
          </p:txBody>
        </p:sp>
        <p:sp>
          <p:nvSpPr>
            <p:cNvPr id="169" name="Shape 1899">
              <a:extLst>
                <a:ext uri="{FF2B5EF4-FFF2-40B4-BE49-F238E27FC236}">
                  <a16:creationId xmlns:a16="http://schemas.microsoft.com/office/drawing/2014/main" id="{99B95849-39E8-40A6-A2D2-529A6E813304}"/>
                </a:ext>
              </a:extLst>
            </p:cNvPr>
            <p:cNvSpPr/>
            <p:nvPr/>
          </p:nvSpPr>
          <p:spPr>
            <a:xfrm>
              <a:off x="2724221" y="2729372"/>
              <a:ext cx="57150"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170" name="Shape 1892">
              <a:extLst>
                <a:ext uri="{FF2B5EF4-FFF2-40B4-BE49-F238E27FC236}">
                  <a16:creationId xmlns:a16="http://schemas.microsoft.com/office/drawing/2014/main" id="{DB4C8FAE-FAB0-407B-B2EE-3A639D7ECA4B}"/>
                </a:ext>
              </a:extLst>
            </p:cNvPr>
            <p:cNvSpPr/>
            <p:nvPr/>
          </p:nvSpPr>
          <p:spPr>
            <a:xfrm>
              <a:off x="2434506" y="2682215"/>
              <a:ext cx="235343"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1200" dirty="0">
                  <a:solidFill>
                    <a:srgbClr val="000000"/>
                  </a:solidFill>
                </a:rPr>
                <a:t>70</a:t>
              </a:r>
              <a:endParaRPr sz="1200" dirty="0">
                <a:solidFill>
                  <a:srgbClr val="000000"/>
                </a:solidFill>
              </a:endParaRPr>
            </a:p>
          </p:txBody>
        </p:sp>
        <p:sp>
          <p:nvSpPr>
            <p:cNvPr id="171" name="Shape 1892">
              <a:extLst>
                <a:ext uri="{FF2B5EF4-FFF2-40B4-BE49-F238E27FC236}">
                  <a16:creationId xmlns:a16="http://schemas.microsoft.com/office/drawing/2014/main" id="{28799EBE-0181-4518-A4F5-50B45C58FC83}"/>
                </a:ext>
              </a:extLst>
            </p:cNvPr>
            <p:cNvSpPr/>
            <p:nvPr/>
          </p:nvSpPr>
          <p:spPr>
            <a:xfrm>
              <a:off x="2828996" y="5885214"/>
              <a:ext cx="277414" cy="12311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800" dirty="0">
                  <a:solidFill>
                    <a:srgbClr val="000000"/>
                  </a:solidFill>
                </a:rPr>
                <a:t>3 mo</a:t>
              </a:r>
              <a:endParaRPr sz="800" dirty="0">
                <a:solidFill>
                  <a:srgbClr val="000000"/>
                </a:solidFill>
              </a:endParaRPr>
            </a:p>
          </p:txBody>
        </p:sp>
        <p:sp>
          <p:nvSpPr>
            <p:cNvPr id="172" name="Shape 1892">
              <a:extLst>
                <a:ext uri="{FF2B5EF4-FFF2-40B4-BE49-F238E27FC236}">
                  <a16:creationId xmlns:a16="http://schemas.microsoft.com/office/drawing/2014/main" id="{C89135C1-A2F2-40F2-8AC3-EBB55BD715C7}"/>
                </a:ext>
              </a:extLst>
            </p:cNvPr>
            <p:cNvSpPr/>
            <p:nvPr/>
          </p:nvSpPr>
          <p:spPr>
            <a:xfrm>
              <a:off x="3200471" y="5885214"/>
              <a:ext cx="277414" cy="12311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800" dirty="0">
                  <a:solidFill>
                    <a:srgbClr val="000000"/>
                  </a:solidFill>
                </a:rPr>
                <a:t>6 mo</a:t>
              </a:r>
              <a:endParaRPr sz="800" dirty="0">
                <a:solidFill>
                  <a:srgbClr val="000000"/>
                </a:solidFill>
              </a:endParaRPr>
            </a:p>
          </p:txBody>
        </p:sp>
        <p:sp>
          <p:nvSpPr>
            <p:cNvPr id="173" name="Shape 1892">
              <a:extLst>
                <a:ext uri="{FF2B5EF4-FFF2-40B4-BE49-F238E27FC236}">
                  <a16:creationId xmlns:a16="http://schemas.microsoft.com/office/drawing/2014/main" id="{D702C7A1-3915-4AD5-A907-87FFF46309F3}"/>
                </a:ext>
              </a:extLst>
            </p:cNvPr>
            <p:cNvSpPr/>
            <p:nvPr/>
          </p:nvSpPr>
          <p:spPr>
            <a:xfrm>
              <a:off x="3581471" y="5885214"/>
              <a:ext cx="277414" cy="12311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800" dirty="0">
                  <a:solidFill>
                    <a:srgbClr val="000000"/>
                  </a:solidFill>
                </a:rPr>
                <a:t>9 mo</a:t>
              </a:r>
              <a:endParaRPr sz="800" dirty="0">
                <a:solidFill>
                  <a:srgbClr val="000000"/>
                </a:solidFill>
              </a:endParaRPr>
            </a:p>
          </p:txBody>
        </p:sp>
        <p:sp>
          <p:nvSpPr>
            <p:cNvPr id="174" name="Shape 1892">
              <a:extLst>
                <a:ext uri="{FF2B5EF4-FFF2-40B4-BE49-F238E27FC236}">
                  <a16:creationId xmlns:a16="http://schemas.microsoft.com/office/drawing/2014/main" id="{7B3F0B28-0538-4C5A-BFE9-94FDAB3C28E0}"/>
                </a:ext>
              </a:extLst>
            </p:cNvPr>
            <p:cNvSpPr/>
            <p:nvPr/>
          </p:nvSpPr>
          <p:spPr>
            <a:xfrm>
              <a:off x="3981521" y="5885214"/>
              <a:ext cx="277414" cy="12311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800" dirty="0">
                  <a:solidFill>
                    <a:srgbClr val="000000"/>
                  </a:solidFill>
                </a:rPr>
                <a:t>12 mo</a:t>
              </a:r>
              <a:endParaRPr sz="800" dirty="0">
                <a:solidFill>
                  <a:srgbClr val="000000"/>
                </a:solidFill>
              </a:endParaRPr>
            </a:p>
          </p:txBody>
        </p:sp>
        <p:sp>
          <p:nvSpPr>
            <p:cNvPr id="175" name="Shape 1892">
              <a:extLst>
                <a:ext uri="{FF2B5EF4-FFF2-40B4-BE49-F238E27FC236}">
                  <a16:creationId xmlns:a16="http://schemas.microsoft.com/office/drawing/2014/main" id="{6BCF082C-4F4F-476D-B7AB-6F00CBD2116B}"/>
                </a:ext>
              </a:extLst>
            </p:cNvPr>
            <p:cNvSpPr/>
            <p:nvPr/>
          </p:nvSpPr>
          <p:spPr>
            <a:xfrm>
              <a:off x="4348234" y="5885214"/>
              <a:ext cx="277414" cy="12311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800" dirty="0">
                  <a:solidFill>
                    <a:srgbClr val="000000"/>
                  </a:solidFill>
                </a:rPr>
                <a:t>18 mo</a:t>
              </a:r>
              <a:endParaRPr sz="800" dirty="0">
                <a:solidFill>
                  <a:srgbClr val="000000"/>
                </a:solidFill>
              </a:endParaRPr>
            </a:p>
          </p:txBody>
        </p:sp>
        <p:sp>
          <p:nvSpPr>
            <p:cNvPr id="176" name="Shape 1892">
              <a:extLst>
                <a:ext uri="{FF2B5EF4-FFF2-40B4-BE49-F238E27FC236}">
                  <a16:creationId xmlns:a16="http://schemas.microsoft.com/office/drawing/2014/main" id="{C5201CDB-EF78-4BD5-ACC9-00808363828A}"/>
                </a:ext>
              </a:extLst>
            </p:cNvPr>
            <p:cNvSpPr/>
            <p:nvPr/>
          </p:nvSpPr>
          <p:spPr>
            <a:xfrm>
              <a:off x="4724472" y="5885214"/>
              <a:ext cx="277414" cy="12311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800" dirty="0">
                  <a:solidFill>
                    <a:srgbClr val="000000"/>
                  </a:solidFill>
                </a:rPr>
                <a:t>24 mo</a:t>
              </a:r>
              <a:endParaRPr sz="800" dirty="0">
                <a:solidFill>
                  <a:srgbClr val="000000"/>
                </a:solidFill>
              </a:endParaRPr>
            </a:p>
          </p:txBody>
        </p:sp>
        <p:sp>
          <p:nvSpPr>
            <p:cNvPr id="177" name="Shape 1892">
              <a:extLst>
                <a:ext uri="{FF2B5EF4-FFF2-40B4-BE49-F238E27FC236}">
                  <a16:creationId xmlns:a16="http://schemas.microsoft.com/office/drawing/2014/main" id="{1916B3A0-4E23-4D2A-885B-A0C9E746931E}"/>
                </a:ext>
              </a:extLst>
            </p:cNvPr>
            <p:cNvSpPr/>
            <p:nvPr/>
          </p:nvSpPr>
          <p:spPr>
            <a:xfrm>
              <a:off x="5098328" y="5885214"/>
              <a:ext cx="277414" cy="12311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800" dirty="0">
                  <a:solidFill>
                    <a:srgbClr val="000000"/>
                  </a:solidFill>
                </a:rPr>
                <a:t>30 mo</a:t>
              </a:r>
              <a:endParaRPr sz="800" dirty="0">
                <a:solidFill>
                  <a:srgbClr val="000000"/>
                </a:solidFill>
              </a:endParaRPr>
            </a:p>
          </p:txBody>
        </p:sp>
        <p:sp>
          <p:nvSpPr>
            <p:cNvPr id="178" name="Shape 1892">
              <a:extLst>
                <a:ext uri="{FF2B5EF4-FFF2-40B4-BE49-F238E27FC236}">
                  <a16:creationId xmlns:a16="http://schemas.microsoft.com/office/drawing/2014/main" id="{CF6BA169-EFE8-458F-90F3-B20C27CB0FAF}"/>
                </a:ext>
              </a:extLst>
            </p:cNvPr>
            <p:cNvSpPr/>
            <p:nvPr/>
          </p:nvSpPr>
          <p:spPr>
            <a:xfrm>
              <a:off x="5469803" y="5885214"/>
              <a:ext cx="277414" cy="12311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800" dirty="0">
                  <a:solidFill>
                    <a:srgbClr val="000000"/>
                  </a:solidFill>
                </a:rPr>
                <a:t>36 mo</a:t>
              </a:r>
              <a:endParaRPr sz="800" dirty="0">
                <a:solidFill>
                  <a:srgbClr val="000000"/>
                </a:solidFill>
              </a:endParaRPr>
            </a:p>
          </p:txBody>
        </p:sp>
        <p:sp>
          <p:nvSpPr>
            <p:cNvPr id="179" name="Shape 1892">
              <a:extLst>
                <a:ext uri="{FF2B5EF4-FFF2-40B4-BE49-F238E27FC236}">
                  <a16:creationId xmlns:a16="http://schemas.microsoft.com/office/drawing/2014/main" id="{530F0082-EF18-491B-9ACE-D797874EAC21}"/>
                </a:ext>
              </a:extLst>
            </p:cNvPr>
            <p:cNvSpPr/>
            <p:nvPr/>
          </p:nvSpPr>
          <p:spPr>
            <a:xfrm>
              <a:off x="5850803" y="5885214"/>
              <a:ext cx="277414" cy="12311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800" dirty="0">
                  <a:solidFill>
                    <a:srgbClr val="000000"/>
                  </a:solidFill>
                </a:rPr>
                <a:t>42 mo</a:t>
              </a:r>
              <a:endParaRPr sz="800" dirty="0">
                <a:solidFill>
                  <a:srgbClr val="000000"/>
                </a:solidFill>
              </a:endParaRPr>
            </a:p>
          </p:txBody>
        </p:sp>
        <p:sp>
          <p:nvSpPr>
            <p:cNvPr id="180" name="Shape 1892">
              <a:extLst>
                <a:ext uri="{FF2B5EF4-FFF2-40B4-BE49-F238E27FC236}">
                  <a16:creationId xmlns:a16="http://schemas.microsoft.com/office/drawing/2014/main" id="{5D2B734B-074C-422A-8F47-945CAB09F9BB}"/>
                </a:ext>
              </a:extLst>
            </p:cNvPr>
            <p:cNvSpPr/>
            <p:nvPr/>
          </p:nvSpPr>
          <p:spPr>
            <a:xfrm>
              <a:off x="6217515" y="5885214"/>
              <a:ext cx="277414" cy="12311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800" dirty="0">
                  <a:solidFill>
                    <a:srgbClr val="000000"/>
                  </a:solidFill>
                </a:rPr>
                <a:t>48 mo</a:t>
              </a:r>
              <a:endParaRPr sz="800" dirty="0">
                <a:solidFill>
                  <a:srgbClr val="000000"/>
                </a:solidFill>
              </a:endParaRPr>
            </a:p>
          </p:txBody>
        </p:sp>
        <p:sp>
          <p:nvSpPr>
            <p:cNvPr id="181" name="Shape 1892">
              <a:extLst>
                <a:ext uri="{FF2B5EF4-FFF2-40B4-BE49-F238E27FC236}">
                  <a16:creationId xmlns:a16="http://schemas.microsoft.com/office/drawing/2014/main" id="{20E465CB-22E7-4F66-87E0-B518D3223479}"/>
                </a:ext>
              </a:extLst>
            </p:cNvPr>
            <p:cNvSpPr/>
            <p:nvPr/>
          </p:nvSpPr>
          <p:spPr>
            <a:xfrm>
              <a:off x="6596134" y="5885214"/>
              <a:ext cx="277414" cy="12311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800" dirty="0">
                  <a:solidFill>
                    <a:srgbClr val="000000"/>
                  </a:solidFill>
                </a:rPr>
                <a:t>54 mo</a:t>
              </a:r>
              <a:endParaRPr sz="800" dirty="0">
                <a:solidFill>
                  <a:srgbClr val="000000"/>
                </a:solidFill>
              </a:endParaRPr>
            </a:p>
          </p:txBody>
        </p:sp>
        <p:sp>
          <p:nvSpPr>
            <p:cNvPr id="182" name="Shape 1892">
              <a:extLst>
                <a:ext uri="{FF2B5EF4-FFF2-40B4-BE49-F238E27FC236}">
                  <a16:creationId xmlns:a16="http://schemas.microsoft.com/office/drawing/2014/main" id="{67865DB1-D7F2-43C4-9232-DFB07159093E}"/>
                </a:ext>
              </a:extLst>
            </p:cNvPr>
            <p:cNvSpPr/>
            <p:nvPr/>
          </p:nvSpPr>
          <p:spPr>
            <a:xfrm>
              <a:off x="6969991" y="5885214"/>
              <a:ext cx="277414" cy="12311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800" dirty="0">
                  <a:solidFill>
                    <a:srgbClr val="000000"/>
                  </a:solidFill>
                </a:rPr>
                <a:t>60 mo</a:t>
              </a:r>
              <a:endParaRPr sz="800" dirty="0">
                <a:solidFill>
                  <a:srgbClr val="000000"/>
                </a:solidFill>
              </a:endParaRPr>
            </a:p>
          </p:txBody>
        </p:sp>
        <p:sp>
          <p:nvSpPr>
            <p:cNvPr id="183" name="Shape 1892">
              <a:extLst>
                <a:ext uri="{FF2B5EF4-FFF2-40B4-BE49-F238E27FC236}">
                  <a16:creationId xmlns:a16="http://schemas.microsoft.com/office/drawing/2014/main" id="{BB3C56A2-6F97-4ABC-97F5-2FBD94E18200}"/>
                </a:ext>
              </a:extLst>
            </p:cNvPr>
            <p:cNvSpPr/>
            <p:nvPr/>
          </p:nvSpPr>
          <p:spPr>
            <a:xfrm>
              <a:off x="2874238" y="53195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r>
                <a:rPr lang="nl-BE" sz="600" dirty="0">
                  <a:solidFill>
                    <a:schemeClr val="bg2"/>
                  </a:solidFill>
                </a:rPr>
                <a:t>7</a:t>
              </a:r>
              <a:br>
                <a:rPr lang="nl-BE" sz="600" dirty="0">
                  <a:solidFill>
                    <a:schemeClr val="bg2"/>
                  </a:solidFill>
                </a:rPr>
              </a:br>
              <a:r>
                <a:rPr lang="nl-BE" sz="600" dirty="0">
                  <a:solidFill>
                    <a:schemeClr val="bg2"/>
                  </a:solidFill>
                </a:rPr>
                <a:t>11.5</a:t>
              </a:r>
              <a:br>
                <a:rPr lang="nl-BE" sz="600" dirty="0">
                  <a:solidFill>
                    <a:schemeClr val="bg2"/>
                  </a:solidFill>
                </a:rPr>
              </a:br>
              <a:r>
                <a:rPr lang="nl-BE" sz="600" dirty="0">
                  <a:solidFill>
                    <a:schemeClr val="bg2"/>
                  </a:solidFill>
                </a:rPr>
                <a:t>20.6</a:t>
              </a:r>
              <a:br>
                <a:rPr lang="nl-BE" sz="600" dirty="0">
                  <a:solidFill>
                    <a:schemeClr val="bg2"/>
                  </a:solidFill>
                </a:rPr>
              </a:br>
              <a:r>
                <a:rPr lang="nl-BE" sz="600" dirty="0">
                  <a:solidFill>
                    <a:schemeClr val="bg2"/>
                  </a:solidFill>
                </a:rPr>
                <a:t>26.9</a:t>
              </a:r>
              <a:endParaRPr sz="600" dirty="0">
                <a:solidFill>
                  <a:schemeClr val="bg2"/>
                </a:solidFill>
              </a:endParaRPr>
            </a:p>
          </p:txBody>
        </p:sp>
        <p:sp>
          <p:nvSpPr>
            <p:cNvPr id="184" name="Shape 1892">
              <a:extLst>
                <a:ext uri="{FF2B5EF4-FFF2-40B4-BE49-F238E27FC236}">
                  <a16:creationId xmlns:a16="http://schemas.microsoft.com/office/drawing/2014/main" id="{E4146EE4-BD8A-49AD-8455-50733E8E867E}"/>
                </a:ext>
              </a:extLst>
            </p:cNvPr>
            <p:cNvSpPr/>
            <p:nvPr/>
          </p:nvSpPr>
          <p:spPr>
            <a:xfrm>
              <a:off x="3243332" y="53195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r>
                <a:rPr lang="nl-BE" sz="600" dirty="0">
                  <a:solidFill>
                    <a:schemeClr val="bg2"/>
                  </a:solidFill>
                </a:rPr>
                <a:t>14</a:t>
              </a:r>
              <a:br>
                <a:rPr lang="nl-BE" sz="600" dirty="0">
                  <a:solidFill>
                    <a:schemeClr val="bg2"/>
                  </a:solidFill>
                </a:rPr>
              </a:br>
              <a:r>
                <a:rPr lang="nl-BE" sz="600" dirty="0">
                  <a:solidFill>
                    <a:schemeClr val="bg2"/>
                  </a:solidFill>
                </a:rPr>
                <a:t>23</a:t>
              </a:r>
              <a:br>
                <a:rPr lang="nl-BE" sz="600" dirty="0">
                  <a:solidFill>
                    <a:schemeClr val="bg2"/>
                  </a:solidFill>
                </a:rPr>
              </a:br>
              <a:r>
                <a:rPr lang="nl-BE" sz="600" dirty="0">
                  <a:solidFill>
                    <a:schemeClr val="bg2"/>
                  </a:solidFill>
                </a:rPr>
                <a:t>33.6</a:t>
              </a:r>
              <a:br>
                <a:rPr lang="nl-BE" sz="600" dirty="0">
                  <a:solidFill>
                    <a:schemeClr val="bg2"/>
                  </a:solidFill>
                </a:rPr>
              </a:br>
              <a:r>
                <a:rPr lang="nl-BE" sz="600" dirty="0">
                  <a:solidFill>
                    <a:schemeClr val="bg2"/>
                  </a:solidFill>
                </a:rPr>
                <a:t>36.6</a:t>
              </a:r>
              <a:endParaRPr sz="600" dirty="0">
                <a:solidFill>
                  <a:schemeClr val="bg2"/>
                </a:solidFill>
              </a:endParaRPr>
            </a:p>
          </p:txBody>
        </p:sp>
        <p:sp>
          <p:nvSpPr>
            <p:cNvPr id="185" name="Shape 1892">
              <a:extLst>
                <a:ext uri="{FF2B5EF4-FFF2-40B4-BE49-F238E27FC236}">
                  <a16:creationId xmlns:a16="http://schemas.microsoft.com/office/drawing/2014/main" id="{D18A6891-3A64-4EB7-A684-8CF518FEFB09}"/>
                </a:ext>
              </a:extLst>
            </p:cNvPr>
            <p:cNvSpPr/>
            <p:nvPr/>
          </p:nvSpPr>
          <p:spPr>
            <a:xfrm>
              <a:off x="3614808" y="53195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r>
                <a:rPr lang="nl-BE" sz="600" dirty="0">
                  <a:solidFill>
                    <a:schemeClr val="bg2"/>
                  </a:solidFill>
                </a:rPr>
                <a:t>19.6</a:t>
              </a:r>
              <a:br>
                <a:rPr lang="nl-BE" sz="600" dirty="0">
                  <a:solidFill>
                    <a:schemeClr val="bg2"/>
                  </a:solidFill>
                </a:rPr>
              </a:br>
              <a:r>
                <a:rPr lang="nl-BE" sz="600" dirty="0">
                  <a:solidFill>
                    <a:schemeClr val="bg2"/>
                  </a:solidFill>
                </a:rPr>
                <a:t>24.6</a:t>
              </a:r>
              <a:br>
                <a:rPr lang="nl-BE" sz="600" dirty="0">
                  <a:solidFill>
                    <a:schemeClr val="bg2"/>
                  </a:solidFill>
                </a:rPr>
              </a:br>
              <a:r>
                <a:rPr lang="nl-BE" sz="600" dirty="0">
                  <a:solidFill>
                    <a:schemeClr val="bg2"/>
                  </a:solidFill>
                </a:rPr>
                <a:t>40.9</a:t>
              </a:r>
              <a:br>
                <a:rPr lang="nl-BE" sz="600" dirty="0">
                  <a:solidFill>
                    <a:schemeClr val="bg2"/>
                  </a:solidFill>
                </a:rPr>
              </a:br>
              <a:r>
                <a:rPr lang="nl-BE" sz="600" dirty="0">
                  <a:solidFill>
                    <a:schemeClr val="bg2"/>
                  </a:solidFill>
                </a:rPr>
                <a:t>47.8</a:t>
              </a:r>
              <a:endParaRPr sz="600" dirty="0">
                <a:solidFill>
                  <a:schemeClr val="bg2"/>
                </a:solidFill>
              </a:endParaRPr>
            </a:p>
          </p:txBody>
        </p:sp>
        <p:sp>
          <p:nvSpPr>
            <p:cNvPr id="186" name="Shape 1892">
              <a:extLst>
                <a:ext uri="{FF2B5EF4-FFF2-40B4-BE49-F238E27FC236}">
                  <a16:creationId xmlns:a16="http://schemas.microsoft.com/office/drawing/2014/main" id="{20A48A7F-451B-4944-82AC-2E9527ECD53D}"/>
                </a:ext>
              </a:extLst>
            </p:cNvPr>
            <p:cNvSpPr/>
            <p:nvPr/>
          </p:nvSpPr>
          <p:spPr>
            <a:xfrm>
              <a:off x="3993426" y="53195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r>
                <a:rPr lang="nl-BE" sz="600" dirty="0">
                  <a:solidFill>
                    <a:schemeClr val="bg2"/>
                  </a:solidFill>
                </a:rPr>
                <a:t>23.3</a:t>
              </a:r>
              <a:br>
                <a:rPr lang="nl-BE" sz="600" dirty="0">
                  <a:solidFill>
                    <a:schemeClr val="bg2"/>
                  </a:solidFill>
                </a:rPr>
              </a:br>
              <a:r>
                <a:rPr lang="nl-BE" sz="600" dirty="0">
                  <a:solidFill>
                    <a:schemeClr val="bg2"/>
                  </a:solidFill>
                </a:rPr>
                <a:t>31.2</a:t>
              </a:r>
              <a:br>
                <a:rPr lang="nl-BE" sz="600" dirty="0">
                  <a:solidFill>
                    <a:schemeClr val="bg2"/>
                  </a:solidFill>
                </a:rPr>
              </a:br>
              <a:r>
                <a:rPr lang="nl-BE" sz="600" dirty="0">
                  <a:solidFill>
                    <a:schemeClr val="bg2"/>
                  </a:solidFill>
                </a:rPr>
                <a:t>49.1</a:t>
              </a:r>
              <a:br>
                <a:rPr lang="nl-BE" sz="600" dirty="0">
                  <a:solidFill>
                    <a:schemeClr val="bg2"/>
                  </a:solidFill>
                </a:rPr>
              </a:br>
              <a:r>
                <a:rPr lang="nl-BE" sz="600" dirty="0">
                  <a:solidFill>
                    <a:schemeClr val="bg2"/>
                  </a:solidFill>
                </a:rPr>
                <a:t>53.8</a:t>
              </a:r>
              <a:endParaRPr sz="600" dirty="0">
                <a:solidFill>
                  <a:schemeClr val="bg2"/>
                </a:solidFill>
              </a:endParaRPr>
            </a:p>
          </p:txBody>
        </p:sp>
        <p:sp>
          <p:nvSpPr>
            <p:cNvPr id="187" name="Shape 1892">
              <a:extLst>
                <a:ext uri="{FF2B5EF4-FFF2-40B4-BE49-F238E27FC236}">
                  <a16:creationId xmlns:a16="http://schemas.microsoft.com/office/drawing/2014/main" id="{F4FFEA66-36BF-47EF-B20F-8B9ED9014A00}"/>
                </a:ext>
              </a:extLst>
            </p:cNvPr>
            <p:cNvSpPr/>
            <p:nvPr/>
          </p:nvSpPr>
          <p:spPr>
            <a:xfrm>
              <a:off x="4357758" y="53195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r>
                <a:rPr lang="nl-BE" sz="600" dirty="0">
                  <a:solidFill>
                    <a:schemeClr val="bg2"/>
                  </a:solidFill>
                </a:rPr>
                <a:t>26.1</a:t>
              </a:r>
              <a:br>
                <a:rPr lang="nl-BE" sz="600" dirty="0">
                  <a:solidFill>
                    <a:schemeClr val="bg2"/>
                  </a:solidFill>
                </a:rPr>
              </a:br>
              <a:r>
                <a:rPr lang="nl-BE" sz="600" dirty="0">
                  <a:solidFill>
                    <a:schemeClr val="bg2"/>
                  </a:solidFill>
                </a:rPr>
                <a:t>31.2</a:t>
              </a:r>
              <a:br>
                <a:rPr lang="nl-BE" sz="600" dirty="0">
                  <a:solidFill>
                    <a:schemeClr val="bg2"/>
                  </a:solidFill>
                </a:rPr>
              </a:br>
              <a:r>
                <a:rPr lang="nl-BE" sz="600" dirty="0">
                  <a:solidFill>
                    <a:schemeClr val="bg2"/>
                  </a:solidFill>
                </a:rPr>
                <a:t>51.6</a:t>
              </a:r>
              <a:br>
                <a:rPr lang="nl-BE" sz="600" dirty="0">
                  <a:solidFill>
                    <a:schemeClr val="bg2"/>
                  </a:solidFill>
                </a:rPr>
              </a:br>
              <a:r>
                <a:rPr lang="nl-BE" sz="600" dirty="0">
                  <a:solidFill>
                    <a:schemeClr val="bg2"/>
                  </a:solidFill>
                </a:rPr>
                <a:t>57.5</a:t>
              </a:r>
              <a:endParaRPr sz="600" dirty="0">
                <a:solidFill>
                  <a:schemeClr val="bg2"/>
                </a:solidFill>
              </a:endParaRPr>
            </a:p>
          </p:txBody>
        </p:sp>
        <p:sp>
          <p:nvSpPr>
            <p:cNvPr id="188" name="Shape 1892">
              <a:extLst>
                <a:ext uri="{FF2B5EF4-FFF2-40B4-BE49-F238E27FC236}">
                  <a16:creationId xmlns:a16="http://schemas.microsoft.com/office/drawing/2014/main" id="{A8B97C0D-F80C-4EFC-9643-641F6D9D2C05}"/>
                </a:ext>
              </a:extLst>
            </p:cNvPr>
            <p:cNvSpPr/>
            <p:nvPr/>
          </p:nvSpPr>
          <p:spPr>
            <a:xfrm>
              <a:off x="4733996" y="53195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r>
                <a:rPr lang="nl-BE" sz="600" dirty="0">
                  <a:solidFill>
                    <a:schemeClr val="bg2"/>
                  </a:solidFill>
                </a:rPr>
                <a:t>28</a:t>
              </a:r>
              <a:br>
                <a:rPr lang="nl-BE" sz="600" dirty="0">
                  <a:solidFill>
                    <a:schemeClr val="bg2"/>
                  </a:solidFill>
                </a:rPr>
              </a:br>
              <a:r>
                <a:rPr lang="nl-BE" sz="600" dirty="0">
                  <a:solidFill>
                    <a:schemeClr val="bg2"/>
                  </a:solidFill>
                </a:rPr>
                <a:t>32.8</a:t>
              </a:r>
              <a:br>
                <a:rPr lang="nl-BE" sz="600" dirty="0">
                  <a:solidFill>
                    <a:schemeClr val="bg2"/>
                  </a:solidFill>
                </a:rPr>
              </a:br>
              <a:r>
                <a:rPr lang="nl-BE" sz="600" dirty="0">
                  <a:solidFill>
                    <a:schemeClr val="bg2"/>
                  </a:solidFill>
                </a:rPr>
                <a:t>55.5</a:t>
              </a:r>
              <a:br>
                <a:rPr lang="nl-BE" sz="600" dirty="0">
                  <a:solidFill>
                    <a:schemeClr val="bg2"/>
                  </a:solidFill>
                </a:rPr>
              </a:br>
              <a:r>
                <a:rPr lang="nl-BE" sz="600" dirty="0">
                  <a:solidFill>
                    <a:schemeClr val="bg2"/>
                  </a:solidFill>
                </a:rPr>
                <a:t>59.7</a:t>
              </a:r>
              <a:endParaRPr sz="600" dirty="0">
                <a:solidFill>
                  <a:schemeClr val="bg2"/>
                </a:solidFill>
              </a:endParaRPr>
            </a:p>
          </p:txBody>
        </p:sp>
        <p:sp>
          <p:nvSpPr>
            <p:cNvPr id="189" name="Shape 1892">
              <a:extLst>
                <a:ext uri="{FF2B5EF4-FFF2-40B4-BE49-F238E27FC236}">
                  <a16:creationId xmlns:a16="http://schemas.microsoft.com/office/drawing/2014/main" id="{4F6166BE-913F-4BD8-A5F7-F5033A552653}"/>
                </a:ext>
              </a:extLst>
            </p:cNvPr>
            <p:cNvSpPr/>
            <p:nvPr/>
          </p:nvSpPr>
          <p:spPr>
            <a:xfrm>
              <a:off x="5107852" y="53195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r>
                <a:rPr lang="nl-BE" sz="600" dirty="0">
                  <a:solidFill>
                    <a:schemeClr val="bg2"/>
                  </a:solidFill>
                </a:rPr>
                <a:t>31.7</a:t>
              </a:r>
              <a:br>
                <a:rPr lang="nl-BE" sz="600" dirty="0">
                  <a:solidFill>
                    <a:schemeClr val="bg2"/>
                  </a:solidFill>
                </a:rPr>
              </a:br>
              <a:r>
                <a:rPr lang="nl-BE" sz="600" dirty="0">
                  <a:solidFill>
                    <a:schemeClr val="bg2"/>
                  </a:solidFill>
                </a:rPr>
                <a:t>32.8</a:t>
              </a:r>
              <a:br>
                <a:rPr lang="nl-BE" sz="600" dirty="0">
                  <a:solidFill>
                    <a:schemeClr val="bg2"/>
                  </a:solidFill>
                </a:rPr>
              </a:br>
              <a:r>
                <a:rPr lang="nl-BE" sz="600" dirty="0">
                  <a:solidFill>
                    <a:schemeClr val="bg2"/>
                  </a:solidFill>
                </a:rPr>
                <a:t>58.6</a:t>
              </a:r>
              <a:br>
                <a:rPr lang="nl-BE" sz="600" dirty="0">
                  <a:solidFill>
                    <a:schemeClr val="bg2"/>
                  </a:solidFill>
                </a:rPr>
              </a:br>
              <a:r>
                <a:rPr lang="nl-BE" sz="600" dirty="0">
                  <a:solidFill>
                    <a:schemeClr val="bg2"/>
                  </a:solidFill>
                </a:rPr>
                <a:t>61.2</a:t>
              </a:r>
              <a:endParaRPr sz="600" dirty="0">
                <a:solidFill>
                  <a:schemeClr val="bg2"/>
                </a:solidFill>
              </a:endParaRPr>
            </a:p>
          </p:txBody>
        </p:sp>
        <p:sp>
          <p:nvSpPr>
            <p:cNvPr id="190" name="Shape 1892">
              <a:extLst>
                <a:ext uri="{FF2B5EF4-FFF2-40B4-BE49-F238E27FC236}">
                  <a16:creationId xmlns:a16="http://schemas.microsoft.com/office/drawing/2014/main" id="{0A1BA615-548B-4B44-9FAB-F0CA81B2322F}"/>
                </a:ext>
              </a:extLst>
            </p:cNvPr>
            <p:cNvSpPr/>
            <p:nvPr/>
          </p:nvSpPr>
          <p:spPr>
            <a:xfrm>
              <a:off x="5479327" y="53195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r>
                <a:rPr lang="nl-BE" sz="600" dirty="0">
                  <a:solidFill>
                    <a:schemeClr val="bg2"/>
                  </a:solidFill>
                </a:rPr>
                <a:t>33.1</a:t>
              </a:r>
              <a:br>
                <a:rPr lang="nl-BE" sz="600" dirty="0">
                  <a:solidFill>
                    <a:schemeClr val="bg2"/>
                  </a:solidFill>
                </a:rPr>
              </a:br>
              <a:r>
                <a:rPr lang="nl-BE" sz="600" dirty="0">
                  <a:solidFill>
                    <a:schemeClr val="bg2"/>
                  </a:solidFill>
                </a:rPr>
                <a:t>34.4</a:t>
              </a:r>
              <a:br>
                <a:rPr lang="nl-BE" sz="600" dirty="0">
                  <a:solidFill>
                    <a:schemeClr val="bg2"/>
                  </a:solidFill>
                </a:rPr>
              </a:br>
              <a:r>
                <a:rPr lang="nl-BE" sz="600" dirty="0">
                  <a:solidFill>
                    <a:schemeClr val="bg2"/>
                  </a:solidFill>
                </a:rPr>
                <a:t>62.3</a:t>
              </a:r>
              <a:br>
                <a:rPr lang="nl-BE" sz="600" dirty="0">
                  <a:solidFill>
                    <a:schemeClr val="bg2"/>
                  </a:solidFill>
                </a:rPr>
              </a:br>
              <a:r>
                <a:rPr lang="nl-BE" sz="600" dirty="0">
                  <a:solidFill>
                    <a:schemeClr val="bg2"/>
                  </a:solidFill>
                </a:rPr>
                <a:t>66.4</a:t>
              </a:r>
              <a:endParaRPr sz="600" dirty="0">
                <a:solidFill>
                  <a:schemeClr val="bg2"/>
                </a:solidFill>
              </a:endParaRPr>
            </a:p>
          </p:txBody>
        </p:sp>
        <p:sp>
          <p:nvSpPr>
            <p:cNvPr id="191" name="Shape 1892">
              <a:extLst>
                <a:ext uri="{FF2B5EF4-FFF2-40B4-BE49-F238E27FC236}">
                  <a16:creationId xmlns:a16="http://schemas.microsoft.com/office/drawing/2014/main" id="{31D358A8-5543-4D10-8DBC-B03D823DE128}"/>
                </a:ext>
              </a:extLst>
            </p:cNvPr>
            <p:cNvSpPr/>
            <p:nvPr/>
          </p:nvSpPr>
          <p:spPr>
            <a:xfrm>
              <a:off x="5860327" y="53195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r>
                <a:rPr lang="nl-BE" sz="600" dirty="0">
                  <a:solidFill>
                    <a:schemeClr val="bg2"/>
                  </a:solidFill>
                </a:rPr>
                <a:t>35</a:t>
              </a:r>
              <a:br>
                <a:rPr lang="nl-BE" sz="600" dirty="0">
                  <a:solidFill>
                    <a:schemeClr val="bg2"/>
                  </a:solidFill>
                </a:rPr>
              </a:br>
              <a:r>
                <a:rPr lang="nl-BE" sz="600" dirty="0">
                  <a:solidFill>
                    <a:schemeClr val="bg2"/>
                  </a:solidFill>
                </a:rPr>
                <a:t>36</a:t>
              </a:r>
              <a:br>
                <a:rPr lang="nl-BE" sz="600" dirty="0">
                  <a:solidFill>
                    <a:schemeClr val="bg2"/>
                  </a:solidFill>
                </a:rPr>
              </a:br>
              <a:r>
                <a:rPr lang="nl-BE" sz="600" dirty="0">
                  <a:solidFill>
                    <a:schemeClr val="bg2"/>
                  </a:solidFill>
                </a:rPr>
                <a:t>63.4</a:t>
              </a:r>
              <a:br>
                <a:rPr lang="nl-BE" sz="600" dirty="0">
                  <a:solidFill>
                    <a:schemeClr val="bg2"/>
                  </a:solidFill>
                </a:rPr>
              </a:br>
              <a:r>
                <a:rPr lang="nl-BE" sz="600" dirty="0">
                  <a:solidFill>
                    <a:schemeClr val="bg2"/>
                  </a:solidFill>
                </a:rPr>
                <a:t>67.9</a:t>
              </a:r>
              <a:endParaRPr sz="600" dirty="0">
                <a:solidFill>
                  <a:schemeClr val="bg2"/>
                </a:solidFill>
              </a:endParaRPr>
            </a:p>
          </p:txBody>
        </p:sp>
        <p:sp>
          <p:nvSpPr>
            <p:cNvPr id="192" name="Shape 1892">
              <a:extLst>
                <a:ext uri="{FF2B5EF4-FFF2-40B4-BE49-F238E27FC236}">
                  <a16:creationId xmlns:a16="http://schemas.microsoft.com/office/drawing/2014/main" id="{02F85A27-1B2E-4651-8DBD-E693E24CB4CB}"/>
                </a:ext>
              </a:extLst>
            </p:cNvPr>
            <p:cNvSpPr/>
            <p:nvPr/>
          </p:nvSpPr>
          <p:spPr>
            <a:xfrm>
              <a:off x="6227039" y="53195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r>
                <a:rPr lang="nl-BE" sz="600" dirty="0">
                  <a:solidFill>
                    <a:schemeClr val="bg2"/>
                  </a:solidFill>
                </a:rPr>
                <a:t>37.3</a:t>
              </a:r>
              <a:br>
                <a:rPr lang="nl-BE" sz="600" dirty="0">
                  <a:solidFill>
                    <a:schemeClr val="bg2"/>
                  </a:solidFill>
                </a:rPr>
              </a:br>
              <a:r>
                <a:rPr lang="nl-BE" sz="600" dirty="0">
                  <a:solidFill>
                    <a:schemeClr val="bg2"/>
                  </a:solidFill>
                </a:rPr>
                <a:t>37.6</a:t>
              </a:r>
              <a:br>
                <a:rPr lang="nl-BE" sz="600" dirty="0">
                  <a:solidFill>
                    <a:schemeClr val="bg2"/>
                  </a:solidFill>
                </a:rPr>
              </a:br>
              <a:r>
                <a:rPr lang="nl-BE" sz="600" dirty="0">
                  <a:solidFill>
                    <a:schemeClr val="bg2"/>
                  </a:solidFill>
                </a:rPr>
                <a:t>65.4</a:t>
              </a:r>
              <a:br>
                <a:rPr lang="nl-BE" sz="600" dirty="0">
                  <a:solidFill>
                    <a:schemeClr val="bg2"/>
                  </a:solidFill>
                </a:rPr>
              </a:br>
              <a:r>
                <a:rPr lang="nl-BE" sz="600" dirty="0">
                  <a:solidFill>
                    <a:schemeClr val="bg2"/>
                  </a:solidFill>
                </a:rPr>
                <a:t>69.4</a:t>
              </a:r>
              <a:endParaRPr sz="600" dirty="0">
                <a:solidFill>
                  <a:schemeClr val="bg2"/>
                </a:solidFill>
              </a:endParaRPr>
            </a:p>
          </p:txBody>
        </p:sp>
        <p:sp>
          <p:nvSpPr>
            <p:cNvPr id="193" name="Shape 1892">
              <a:extLst>
                <a:ext uri="{FF2B5EF4-FFF2-40B4-BE49-F238E27FC236}">
                  <a16:creationId xmlns:a16="http://schemas.microsoft.com/office/drawing/2014/main" id="{29AEFE2F-4D98-4E4F-9C81-B2763327EAD3}"/>
                </a:ext>
              </a:extLst>
            </p:cNvPr>
            <p:cNvSpPr/>
            <p:nvPr/>
          </p:nvSpPr>
          <p:spPr>
            <a:xfrm>
              <a:off x="6605658" y="53195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r>
                <a:rPr lang="nl-BE" sz="600" dirty="0">
                  <a:solidFill>
                    <a:schemeClr val="bg2"/>
                  </a:solidFill>
                </a:rPr>
                <a:t>39.2</a:t>
              </a:r>
              <a:br>
                <a:rPr lang="nl-BE" sz="600" dirty="0">
                  <a:solidFill>
                    <a:schemeClr val="bg2"/>
                  </a:solidFill>
                </a:rPr>
              </a:br>
              <a:r>
                <a:rPr lang="nl-BE" sz="600" dirty="0">
                  <a:solidFill>
                    <a:schemeClr val="bg2"/>
                  </a:solidFill>
                </a:rPr>
                <a:t>37.6</a:t>
              </a:r>
              <a:br>
                <a:rPr lang="nl-BE" sz="600" dirty="0">
                  <a:solidFill>
                    <a:schemeClr val="bg2"/>
                  </a:solidFill>
                </a:rPr>
              </a:br>
              <a:r>
                <a:rPr lang="nl-BE" sz="600" dirty="0">
                  <a:solidFill>
                    <a:schemeClr val="bg2"/>
                  </a:solidFill>
                </a:rPr>
                <a:t>66.2</a:t>
              </a:r>
              <a:br>
                <a:rPr lang="nl-BE" sz="600" dirty="0">
                  <a:solidFill>
                    <a:schemeClr val="bg2"/>
                  </a:solidFill>
                </a:rPr>
              </a:br>
              <a:r>
                <a:rPr lang="nl-BE" sz="600" dirty="0">
                  <a:solidFill>
                    <a:schemeClr val="bg2"/>
                  </a:solidFill>
                </a:rPr>
                <a:t>70.1</a:t>
              </a:r>
              <a:endParaRPr sz="600" dirty="0">
                <a:solidFill>
                  <a:schemeClr val="bg2"/>
                </a:solidFill>
              </a:endParaRPr>
            </a:p>
          </p:txBody>
        </p:sp>
        <p:sp>
          <p:nvSpPr>
            <p:cNvPr id="194" name="Shape 1892">
              <a:extLst>
                <a:ext uri="{FF2B5EF4-FFF2-40B4-BE49-F238E27FC236}">
                  <a16:creationId xmlns:a16="http://schemas.microsoft.com/office/drawing/2014/main" id="{8B6BCFD3-448A-45FD-B0D5-FCF2A4BABE55}"/>
                </a:ext>
              </a:extLst>
            </p:cNvPr>
            <p:cNvSpPr/>
            <p:nvPr/>
          </p:nvSpPr>
          <p:spPr>
            <a:xfrm>
              <a:off x="6979515" y="5319543"/>
              <a:ext cx="27741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gn="ctr">
                <a:defRPr sz="1000">
                  <a:solidFill>
                    <a:srgbClr val="A6A6A6"/>
                  </a:solidFill>
                </a:defRPr>
              </a:lvl1pPr>
            </a:lstStyle>
            <a:p>
              <a:r>
                <a:rPr lang="nl-BE" sz="600" dirty="0">
                  <a:solidFill>
                    <a:schemeClr val="bg2"/>
                  </a:solidFill>
                </a:rPr>
                <a:t>42</a:t>
              </a:r>
              <a:br>
                <a:rPr lang="nl-BE" sz="600" dirty="0">
                  <a:solidFill>
                    <a:schemeClr val="bg2"/>
                  </a:solidFill>
                </a:rPr>
              </a:br>
              <a:r>
                <a:rPr lang="nl-BE" sz="600" dirty="0">
                  <a:solidFill>
                    <a:schemeClr val="bg2"/>
                  </a:solidFill>
                </a:rPr>
                <a:t>37.6</a:t>
              </a:r>
              <a:br>
                <a:rPr lang="nl-BE" sz="600" dirty="0">
                  <a:solidFill>
                    <a:schemeClr val="bg2"/>
                  </a:solidFill>
                </a:rPr>
              </a:br>
              <a:r>
                <a:rPr lang="nl-BE" sz="600" dirty="0">
                  <a:solidFill>
                    <a:schemeClr val="bg2"/>
                  </a:solidFill>
                </a:rPr>
                <a:t>66.8</a:t>
              </a:r>
              <a:br>
                <a:rPr lang="nl-BE" sz="600" dirty="0">
                  <a:solidFill>
                    <a:schemeClr val="bg2"/>
                  </a:solidFill>
                </a:rPr>
              </a:br>
              <a:r>
                <a:rPr lang="nl-BE" sz="600" dirty="0">
                  <a:solidFill>
                    <a:schemeClr val="bg2"/>
                  </a:solidFill>
                </a:rPr>
                <a:t>70.1</a:t>
              </a:r>
              <a:endParaRPr sz="600" dirty="0">
                <a:solidFill>
                  <a:schemeClr val="bg2"/>
                </a:solidFill>
              </a:endParaRPr>
            </a:p>
          </p:txBody>
        </p:sp>
        <p:sp>
          <p:nvSpPr>
            <p:cNvPr id="195" name="Shape 1892">
              <a:extLst>
                <a:ext uri="{FF2B5EF4-FFF2-40B4-BE49-F238E27FC236}">
                  <a16:creationId xmlns:a16="http://schemas.microsoft.com/office/drawing/2014/main" id="{7146D8FF-8AA1-4E2B-85D1-09C1AB750808}"/>
                </a:ext>
              </a:extLst>
            </p:cNvPr>
            <p:cNvSpPr/>
            <p:nvPr/>
          </p:nvSpPr>
          <p:spPr>
            <a:xfrm>
              <a:off x="4104547" y="6081683"/>
              <a:ext cx="2166984"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r>
                <a:rPr lang="nl-BE" b="1" dirty="0">
                  <a:solidFill>
                    <a:srgbClr val="343741"/>
                  </a:solidFill>
                </a:rPr>
                <a:t>Follow-up Visit Month</a:t>
              </a:r>
              <a:endParaRPr b="1" dirty="0">
                <a:solidFill>
                  <a:srgbClr val="343741"/>
                </a:solidFill>
              </a:endParaRPr>
            </a:p>
          </p:txBody>
        </p:sp>
        <p:sp>
          <p:nvSpPr>
            <p:cNvPr id="196" name="Shape 1892">
              <a:extLst>
                <a:ext uri="{FF2B5EF4-FFF2-40B4-BE49-F238E27FC236}">
                  <a16:creationId xmlns:a16="http://schemas.microsoft.com/office/drawing/2014/main" id="{59B6188A-C4EE-4D82-AED1-B6D4367897A6}"/>
                </a:ext>
              </a:extLst>
            </p:cNvPr>
            <p:cNvSpPr/>
            <p:nvPr/>
          </p:nvSpPr>
          <p:spPr>
            <a:xfrm>
              <a:off x="1876896" y="5319543"/>
              <a:ext cx="800864"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600" dirty="0">
                  <a:solidFill>
                    <a:schemeClr val="bg2"/>
                  </a:solidFill>
                </a:rPr>
                <a:t>TAU UniPolar</a:t>
              </a:r>
              <a:br>
                <a:rPr lang="nl-BE" sz="600" dirty="0">
                  <a:solidFill>
                    <a:schemeClr val="bg2"/>
                  </a:solidFill>
                </a:rPr>
              </a:br>
              <a:r>
                <a:rPr lang="nl-BE" sz="600" dirty="0">
                  <a:solidFill>
                    <a:schemeClr val="bg2"/>
                  </a:solidFill>
                </a:rPr>
                <a:t>TAU BiPolar</a:t>
              </a:r>
            </a:p>
            <a:p>
              <a:pPr algn="r"/>
              <a:r>
                <a:rPr lang="nl-BE" sz="600" dirty="0">
                  <a:solidFill>
                    <a:schemeClr val="bg2"/>
                  </a:solidFill>
                </a:rPr>
                <a:t>VNS UniPolar</a:t>
              </a:r>
              <a:br>
                <a:rPr lang="nl-BE" sz="600" dirty="0">
                  <a:solidFill>
                    <a:schemeClr val="bg2"/>
                  </a:solidFill>
                </a:rPr>
              </a:br>
              <a:r>
                <a:rPr lang="nl-BE" sz="600" dirty="0">
                  <a:solidFill>
                    <a:schemeClr val="bg2"/>
                  </a:solidFill>
                </a:rPr>
                <a:t>VNS BiPolar</a:t>
              </a:r>
            </a:p>
          </p:txBody>
        </p:sp>
        <p:sp>
          <p:nvSpPr>
            <p:cNvPr id="197" name="Shape 1892">
              <a:extLst>
                <a:ext uri="{FF2B5EF4-FFF2-40B4-BE49-F238E27FC236}">
                  <a16:creationId xmlns:a16="http://schemas.microsoft.com/office/drawing/2014/main" id="{C38AD096-9722-4C9D-B271-43A693B3D5C0}"/>
                </a:ext>
              </a:extLst>
            </p:cNvPr>
            <p:cNvSpPr/>
            <p:nvPr/>
          </p:nvSpPr>
          <p:spPr>
            <a:xfrm>
              <a:off x="7196849" y="2470489"/>
              <a:ext cx="1989349" cy="2462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l"/>
              <a:r>
                <a:rPr lang="nl-BE" sz="1600" b="1" dirty="0">
                  <a:solidFill>
                    <a:schemeClr val="tx1"/>
                  </a:solidFill>
                </a:rPr>
                <a:t>VNS BiPolar</a:t>
              </a:r>
              <a:endParaRPr sz="1600" b="1" dirty="0">
                <a:solidFill>
                  <a:schemeClr val="tx1"/>
                </a:solidFill>
              </a:endParaRPr>
            </a:p>
          </p:txBody>
        </p:sp>
        <p:sp>
          <p:nvSpPr>
            <p:cNvPr id="198" name="Shape 1892">
              <a:extLst>
                <a:ext uri="{FF2B5EF4-FFF2-40B4-BE49-F238E27FC236}">
                  <a16:creationId xmlns:a16="http://schemas.microsoft.com/office/drawing/2014/main" id="{74EA4FEA-3F36-4400-8A2F-CC68EA30DB64}"/>
                </a:ext>
              </a:extLst>
            </p:cNvPr>
            <p:cNvSpPr/>
            <p:nvPr/>
          </p:nvSpPr>
          <p:spPr>
            <a:xfrm>
              <a:off x="7200009" y="2690421"/>
              <a:ext cx="1989349" cy="2462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l"/>
              <a:r>
                <a:rPr lang="nl-BE" sz="1600" b="1" dirty="0">
                  <a:solidFill>
                    <a:schemeClr val="accent2"/>
                  </a:solidFill>
                </a:rPr>
                <a:t>VNS UniPolar</a:t>
              </a:r>
              <a:endParaRPr sz="1600" b="1" dirty="0">
                <a:solidFill>
                  <a:schemeClr val="accent2"/>
                </a:solidFill>
              </a:endParaRPr>
            </a:p>
          </p:txBody>
        </p:sp>
        <p:sp>
          <p:nvSpPr>
            <p:cNvPr id="199" name="Shape 1892">
              <a:extLst>
                <a:ext uri="{FF2B5EF4-FFF2-40B4-BE49-F238E27FC236}">
                  <a16:creationId xmlns:a16="http://schemas.microsoft.com/office/drawing/2014/main" id="{087CEAFC-845C-4E9F-968F-C5C880114691}"/>
                </a:ext>
              </a:extLst>
            </p:cNvPr>
            <p:cNvSpPr/>
            <p:nvPr/>
          </p:nvSpPr>
          <p:spPr>
            <a:xfrm>
              <a:off x="7196849" y="3690327"/>
              <a:ext cx="1989349" cy="2462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l"/>
              <a:r>
                <a:rPr lang="nl-BE" sz="1600" b="1" dirty="0">
                  <a:solidFill>
                    <a:schemeClr val="accent5"/>
                  </a:solidFill>
                </a:rPr>
                <a:t>TAU BiPolar</a:t>
              </a:r>
              <a:endParaRPr sz="1600" b="1" dirty="0">
                <a:solidFill>
                  <a:schemeClr val="accent5"/>
                </a:solidFill>
              </a:endParaRPr>
            </a:p>
          </p:txBody>
        </p:sp>
        <p:sp>
          <p:nvSpPr>
            <p:cNvPr id="200" name="Shape 2021">
              <a:extLst>
                <a:ext uri="{FF2B5EF4-FFF2-40B4-BE49-F238E27FC236}">
                  <a16:creationId xmlns:a16="http://schemas.microsoft.com/office/drawing/2014/main" id="{07643206-C4A1-4B11-AC3C-532A19096E62}"/>
                </a:ext>
              </a:extLst>
            </p:cNvPr>
            <p:cNvSpPr/>
            <p:nvPr/>
          </p:nvSpPr>
          <p:spPr>
            <a:xfrm>
              <a:off x="3497087" y="6125794"/>
              <a:ext cx="5983289"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500"/>
              </a:lvl1pPr>
            </a:lstStyle>
            <a:p>
              <a:endParaRPr lang="en-US" sz="900" dirty="0">
                <a:solidFill>
                  <a:srgbClr val="060206"/>
                </a:solidFill>
              </a:endParaRPr>
            </a:p>
          </p:txBody>
        </p:sp>
        <p:sp>
          <p:nvSpPr>
            <p:cNvPr id="201" name="Shape 1892">
              <a:extLst>
                <a:ext uri="{FF2B5EF4-FFF2-40B4-BE49-F238E27FC236}">
                  <a16:creationId xmlns:a16="http://schemas.microsoft.com/office/drawing/2014/main" id="{60CE3A5E-596E-4F89-9FBB-C6526821849E}"/>
                </a:ext>
              </a:extLst>
            </p:cNvPr>
            <p:cNvSpPr/>
            <p:nvPr/>
          </p:nvSpPr>
          <p:spPr>
            <a:xfrm>
              <a:off x="7184943" y="3494205"/>
              <a:ext cx="1989349" cy="2462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l"/>
              <a:r>
                <a:rPr lang="nl-BE" sz="1600" b="1" dirty="0">
                  <a:solidFill>
                    <a:schemeClr val="accent6"/>
                  </a:solidFill>
                </a:rPr>
                <a:t>TAU UniPolar</a:t>
              </a:r>
              <a:endParaRPr sz="1600" b="1" dirty="0">
                <a:solidFill>
                  <a:schemeClr val="accent6"/>
                </a:solidFill>
              </a:endParaRPr>
            </a:p>
          </p:txBody>
        </p:sp>
        <p:sp>
          <p:nvSpPr>
            <p:cNvPr id="202" name="Shape 1858">
              <a:extLst>
                <a:ext uri="{FF2B5EF4-FFF2-40B4-BE49-F238E27FC236}">
                  <a16:creationId xmlns:a16="http://schemas.microsoft.com/office/drawing/2014/main" id="{D9BBB06F-9599-42E9-A3F8-E6F383C6592D}"/>
                </a:ext>
              </a:extLst>
            </p:cNvPr>
            <p:cNvSpPr/>
            <p:nvPr/>
          </p:nvSpPr>
          <p:spPr>
            <a:xfrm>
              <a:off x="2763908" y="4161473"/>
              <a:ext cx="4336454" cy="15405"/>
            </a:xfrm>
            <a:prstGeom prst="line">
              <a:avLst/>
            </a:prstGeom>
            <a:ln w="6350">
              <a:solidFill>
                <a:srgbClr val="A6A6A6"/>
              </a:solidFill>
            </a:ln>
          </p:spPr>
          <p:txBody>
            <a:bodyPr lIns="45719" rIns="45719"/>
            <a:lstStyle/>
            <a:p>
              <a:endParaRPr/>
            </a:p>
          </p:txBody>
        </p:sp>
        <p:sp>
          <p:nvSpPr>
            <p:cNvPr id="203" name="Shape 1899">
              <a:extLst>
                <a:ext uri="{FF2B5EF4-FFF2-40B4-BE49-F238E27FC236}">
                  <a16:creationId xmlns:a16="http://schemas.microsoft.com/office/drawing/2014/main" id="{A79C8D79-D413-4D3E-8E86-D44AF69C0314}"/>
                </a:ext>
              </a:extLst>
            </p:cNvPr>
            <p:cNvSpPr/>
            <p:nvPr/>
          </p:nvSpPr>
          <p:spPr>
            <a:xfrm>
              <a:off x="2724221" y="4133342"/>
              <a:ext cx="57150"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204" name="Shape 1858">
              <a:extLst>
                <a:ext uri="{FF2B5EF4-FFF2-40B4-BE49-F238E27FC236}">
                  <a16:creationId xmlns:a16="http://schemas.microsoft.com/office/drawing/2014/main" id="{53A3DF10-5B52-46B2-A52D-3B1A4FA8AB8B}"/>
                </a:ext>
              </a:extLst>
            </p:cNvPr>
            <p:cNvSpPr/>
            <p:nvPr/>
          </p:nvSpPr>
          <p:spPr>
            <a:xfrm>
              <a:off x="2763908" y="3806667"/>
              <a:ext cx="4336454" cy="15405"/>
            </a:xfrm>
            <a:prstGeom prst="line">
              <a:avLst/>
            </a:prstGeom>
            <a:ln w="6350">
              <a:solidFill>
                <a:srgbClr val="A6A6A6"/>
              </a:solidFill>
            </a:ln>
          </p:spPr>
          <p:txBody>
            <a:bodyPr lIns="45719" rIns="45719"/>
            <a:lstStyle/>
            <a:p>
              <a:endParaRPr/>
            </a:p>
          </p:txBody>
        </p:sp>
        <p:sp>
          <p:nvSpPr>
            <p:cNvPr id="205" name="Shape 1899">
              <a:extLst>
                <a:ext uri="{FF2B5EF4-FFF2-40B4-BE49-F238E27FC236}">
                  <a16:creationId xmlns:a16="http://schemas.microsoft.com/office/drawing/2014/main" id="{D596398A-2841-4C01-8798-5DABB37CAA4C}"/>
                </a:ext>
              </a:extLst>
            </p:cNvPr>
            <p:cNvSpPr/>
            <p:nvPr/>
          </p:nvSpPr>
          <p:spPr>
            <a:xfrm>
              <a:off x="2724221" y="3782384"/>
              <a:ext cx="57150"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206" name="Shape 1892">
              <a:extLst>
                <a:ext uri="{FF2B5EF4-FFF2-40B4-BE49-F238E27FC236}">
                  <a16:creationId xmlns:a16="http://schemas.microsoft.com/office/drawing/2014/main" id="{56549721-AAEA-492F-B68E-7DCF9169D106}"/>
                </a:ext>
              </a:extLst>
            </p:cNvPr>
            <p:cNvSpPr/>
            <p:nvPr/>
          </p:nvSpPr>
          <p:spPr>
            <a:xfrm>
              <a:off x="2434506" y="3735227"/>
              <a:ext cx="235343"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1200" dirty="0">
                  <a:solidFill>
                    <a:srgbClr val="000000"/>
                  </a:solidFill>
                </a:rPr>
                <a:t>40</a:t>
              </a:r>
              <a:endParaRPr sz="1200" dirty="0">
                <a:solidFill>
                  <a:srgbClr val="000000"/>
                </a:solidFill>
              </a:endParaRPr>
            </a:p>
          </p:txBody>
        </p:sp>
        <p:sp>
          <p:nvSpPr>
            <p:cNvPr id="207" name="Shape 1858">
              <a:extLst>
                <a:ext uri="{FF2B5EF4-FFF2-40B4-BE49-F238E27FC236}">
                  <a16:creationId xmlns:a16="http://schemas.microsoft.com/office/drawing/2014/main" id="{99B5F0E0-60CE-4728-86E1-B6B63EFD8691}"/>
                </a:ext>
              </a:extLst>
            </p:cNvPr>
            <p:cNvSpPr/>
            <p:nvPr/>
          </p:nvSpPr>
          <p:spPr>
            <a:xfrm>
              <a:off x="2763908" y="3097055"/>
              <a:ext cx="4336454" cy="15405"/>
            </a:xfrm>
            <a:prstGeom prst="line">
              <a:avLst/>
            </a:prstGeom>
            <a:ln w="6350">
              <a:solidFill>
                <a:srgbClr val="A6A6A6"/>
              </a:solidFill>
            </a:ln>
          </p:spPr>
          <p:txBody>
            <a:bodyPr lIns="45719" rIns="45719"/>
            <a:lstStyle/>
            <a:p>
              <a:endParaRPr/>
            </a:p>
          </p:txBody>
        </p:sp>
        <p:sp>
          <p:nvSpPr>
            <p:cNvPr id="208" name="Shape 1899">
              <a:extLst>
                <a:ext uri="{FF2B5EF4-FFF2-40B4-BE49-F238E27FC236}">
                  <a16:creationId xmlns:a16="http://schemas.microsoft.com/office/drawing/2014/main" id="{757EAA04-B7E1-4926-BD9B-422E187C2DBA}"/>
                </a:ext>
              </a:extLst>
            </p:cNvPr>
            <p:cNvSpPr/>
            <p:nvPr/>
          </p:nvSpPr>
          <p:spPr>
            <a:xfrm>
              <a:off x="2724221" y="3072772"/>
              <a:ext cx="57150" cy="52387"/>
            </a:xfrm>
            <a:prstGeom prst="ellipse">
              <a:avLst/>
            </a:prstGeom>
            <a:solidFill>
              <a:schemeClr val="accent6">
                <a:lumOff val="44000"/>
              </a:schemeClr>
            </a:solidFill>
            <a:ln w="22225">
              <a:solidFill>
                <a:srgbClr val="BFBFBF"/>
              </a:solidFill>
              <a:miter/>
            </a:ln>
          </p:spPr>
          <p:txBody>
            <a:bodyPr lIns="45719" rIns="45719"/>
            <a:lstStyle/>
            <a:p>
              <a:pPr>
                <a:defRPr sz="1600"/>
              </a:pPr>
              <a:endParaRPr>
                <a:solidFill>
                  <a:srgbClr val="000000"/>
                </a:solidFill>
              </a:endParaRPr>
            </a:p>
          </p:txBody>
        </p:sp>
        <p:sp>
          <p:nvSpPr>
            <p:cNvPr id="209" name="Shape 1892">
              <a:extLst>
                <a:ext uri="{FF2B5EF4-FFF2-40B4-BE49-F238E27FC236}">
                  <a16:creationId xmlns:a16="http://schemas.microsoft.com/office/drawing/2014/main" id="{2DBBBAA3-CA76-4572-80A4-7C25A0A221C7}"/>
                </a:ext>
              </a:extLst>
            </p:cNvPr>
            <p:cNvSpPr/>
            <p:nvPr/>
          </p:nvSpPr>
          <p:spPr>
            <a:xfrm>
              <a:off x="2434506" y="3025615"/>
              <a:ext cx="235343"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1000">
                  <a:solidFill>
                    <a:srgbClr val="A6A6A6"/>
                  </a:solidFill>
                </a:defRPr>
              </a:lvl1pPr>
            </a:lstStyle>
            <a:p>
              <a:pPr algn="r"/>
              <a:r>
                <a:rPr lang="nl-BE" sz="1200" dirty="0">
                  <a:solidFill>
                    <a:srgbClr val="000000"/>
                  </a:solidFill>
                </a:rPr>
                <a:t>60</a:t>
              </a:r>
              <a:endParaRPr sz="1200" dirty="0">
                <a:solidFill>
                  <a:srgbClr val="000000"/>
                </a:solidFill>
              </a:endParaRPr>
            </a:p>
          </p:txBody>
        </p:sp>
        <p:sp>
          <p:nvSpPr>
            <p:cNvPr id="210" name="Freeform 1">
              <a:extLst>
                <a:ext uri="{FF2B5EF4-FFF2-40B4-BE49-F238E27FC236}">
                  <a16:creationId xmlns:a16="http://schemas.microsoft.com/office/drawing/2014/main" id="{2B7DA757-EC78-4A78-B7B3-4F5039A80095}"/>
                </a:ext>
              </a:extLst>
            </p:cNvPr>
            <p:cNvSpPr/>
            <p:nvPr/>
          </p:nvSpPr>
          <p:spPr>
            <a:xfrm>
              <a:off x="3015134" y="3744421"/>
              <a:ext cx="4124325" cy="1228725"/>
            </a:xfrm>
            <a:custGeom>
              <a:avLst/>
              <a:gdLst>
                <a:gd name="connsiteX0" fmla="*/ 0 w 4124325"/>
                <a:gd name="connsiteY0" fmla="*/ 1228725 h 1228725"/>
                <a:gd name="connsiteX1" fmla="*/ 385763 w 4124325"/>
                <a:gd name="connsiteY1" fmla="*/ 995363 h 1228725"/>
                <a:gd name="connsiteX2" fmla="*/ 752475 w 4124325"/>
                <a:gd name="connsiteY2" fmla="*/ 795338 h 1228725"/>
                <a:gd name="connsiteX3" fmla="*/ 1133475 w 4124325"/>
                <a:gd name="connsiteY3" fmla="*/ 652463 h 1228725"/>
                <a:gd name="connsiteX4" fmla="*/ 1495425 w 4124325"/>
                <a:gd name="connsiteY4" fmla="*/ 561975 h 1228725"/>
                <a:gd name="connsiteX5" fmla="*/ 1871663 w 4124325"/>
                <a:gd name="connsiteY5" fmla="*/ 500063 h 1228725"/>
                <a:gd name="connsiteX6" fmla="*/ 2257425 w 4124325"/>
                <a:gd name="connsiteY6" fmla="*/ 361950 h 1228725"/>
                <a:gd name="connsiteX7" fmla="*/ 2628900 w 4124325"/>
                <a:gd name="connsiteY7" fmla="*/ 314325 h 1228725"/>
                <a:gd name="connsiteX8" fmla="*/ 3009900 w 4124325"/>
                <a:gd name="connsiteY8" fmla="*/ 252413 h 1228725"/>
                <a:gd name="connsiteX9" fmla="*/ 3381375 w 4124325"/>
                <a:gd name="connsiteY9" fmla="*/ 161925 h 1228725"/>
                <a:gd name="connsiteX10" fmla="*/ 3752850 w 4124325"/>
                <a:gd name="connsiteY10" fmla="*/ 95250 h 1228725"/>
                <a:gd name="connsiteX11" fmla="*/ 4124325 w 4124325"/>
                <a:gd name="connsiteY11" fmla="*/ 0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4325" h="1228725">
                  <a:moveTo>
                    <a:pt x="0" y="1228725"/>
                  </a:moveTo>
                  <a:lnTo>
                    <a:pt x="385763" y="995363"/>
                  </a:lnTo>
                  <a:lnTo>
                    <a:pt x="752475" y="795338"/>
                  </a:lnTo>
                  <a:lnTo>
                    <a:pt x="1133475" y="652463"/>
                  </a:lnTo>
                  <a:lnTo>
                    <a:pt x="1495425" y="561975"/>
                  </a:lnTo>
                  <a:lnTo>
                    <a:pt x="1871663" y="500063"/>
                  </a:lnTo>
                  <a:lnTo>
                    <a:pt x="2257425" y="361950"/>
                  </a:lnTo>
                  <a:lnTo>
                    <a:pt x="2628900" y="314325"/>
                  </a:lnTo>
                  <a:lnTo>
                    <a:pt x="3009900" y="252413"/>
                  </a:lnTo>
                  <a:lnTo>
                    <a:pt x="3381375" y="161925"/>
                  </a:lnTo>
                  <a:lnTo>
                    <a:pt x="3752850" y="95250"/>
                  </a:lnTo>
                  <a:lnTo>
                    <a:pt x="4124325" y="0"/>
                  </a:lnTo>
                </a:path>
              </a:pathLst>
            </a:custGeom>
            <a:noFill/>
            <a:ln w="25400" cap="flat">
              <a:solidFill>
                <a:schemeClr val="accent6"/>
              </a:solidFill>
              <a:prstDash val="solid"/>
              <a:round/>
            </a:ln>
            <a:effectLst/>
            <a:sp3d/>
          </p:spPr>
          <p:style>
            <a:lnRef idx="0">
              <a:scrgbClr r="0" g="0" b="0"/>
            </a:lnRef>
            <a:fillRef idx="0">
              <a:scrgbClr r="0" g="0" b="0"/>
            </a:fillRef>
            <a:effectRef idx="0">
              <a:scrgbClr r="0" g="0" b="0"/>
            </a:effectRef>
            <a:fontRef idx="none"/>
          </p:style>
          <p:txBody>
            <a:bodyPr rtlCol="0" anchor="ctr"/>
            <a:lstStyle/>
            <a:p>
              <a:pPr algn="ctr"/>
              <a:endParaRPr lang="nl-BE"/>
            </a:p>
          </p:txBody>
        </p:sp>
        <p:sp>
          <p:nvSpPr>
            <p:cNvPr id="211" name="Freeform 2">
              <a:extLst>
                <a:ext uri="{FF2B5EF4-FFF2-40B4-BE49-F238E27FC236}">
                  <a16:creationId xmlns:a16="http://schemas.microsoft.com/office/drawing/2014/main" id="{EA601648-D7D6-49DE-BE0F-A3A4698E6818}"/>
                </a:ext>
              </a:extLst>
            </p:cNvPr>
            <p:cNvSpPr/>
            <p:nvPr/>
          </p:nvSpPr>
          <p:spPr>
            <a:xfrm>
              <a:off x="3019896" y="3901583"/>
              <a:ext cx="4119562" cy="919162"/>
            </a:xfrm>
            <a:custGeom>
              <a:avLst/>
              <a:gdLst>
                <a:gd name="connsiteX0" fmla="*/ 0 w 4119562"/>
                <a:gd name="connsiteY0" fmla="*/ 919162 h 919162"/>
                <a:gd name="connsiteX1" fmla="*/ 366712 w 4119562"/>
                <a:gd name="connsiteY1" fmla="*/ 509587 h 919162"/>
                <a:gd name="connsiteX2" fmla="*/ 742950 w 4119562"/>
                <a:gd name="connsiteY2" fmla="*/ 457200 h 919162"/>
                <a:gd name="connsiteX3" fmla="*/ 1114425 w 4119562"/>
                <a:gd name="connsiteY3" fmla="*/ 223837 h 919162"/>
                <a:gd name="connsiteX4" fmla="*/ 1490662 w 4119562"/>
                <a:gd name="connsiteY4" fmla="*/ 219075 h 919162"/>
                <a:gd name="connsiteX5" fmla="*/ 1871662 w 4119562"/>
                <a:gd name="connsiteY5" fmla="*/ 171450 h 919162"/>
                <a:gd name="connsiteX6" fmla="*/ 2252662 w 4119562"/>
                <a:gd name="connsiteY6" fmla="*/ 161925 h 919162"/>
                <a:gd name="connsiteX7" fmla="*/ 2628900 w 4119562"/>
                <a:gd name="connsiteY7" fmla="*/ 95250 h 919162"/>
                <a:gd name="connsiteX8" fmla="*/ 3000375 w 4119562"/>
                <a:gd name="connsiteY8" fmla="*/ 52387 h 919162"/>
                <a:gd name="connsiteX9" fmla="*/ 3376612 w 4119562"/>
                <a:gd name="connsiteY9" fmla="*/ 4762 h 919162"/>
                <a:gd name="connsiteX10" fmla="*/ 3743325 w 4119562"/>
                <a:gd name="connsiteY10" fmla="*/ 0 h 919162"/>
                <a:gd name="connsiteX11" fmla="*/ 4119562 w 4119562"/>
                <a:gd name="connsiteY11" fmla="*/ 0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19562" h="919162">
                  <a:moveTo>
                    <a:pt x="0" y="919162"/>
                  </a:moveTo>
                  <a:lnTo>
                    <a:pt x="366712" y="509587"/>
                  </a:lnTo>
                  <a:lnTo>
                    <a:pt x="742950" y="457200"/>
                  </a:lnTo>
                  <a:lnTo>
                    <a:pt x="1114425" y="223837"/>
                  </a:lnTo>
                  <a:lnTo>
                    <a:pt x="1490662" y="219075"/>
                  </a:lnTo>
                  <a:lnTo>
                    <a:pt x="1871662" y="171450"/>
                  </a:lnTo>
                  <a:lnTo>
                    <a:pt x="2252662" y="161925"/>
                  </a:lnTo>
                  <a:lnTo>
                    <a:pt x="2628900" y="95250"/>
                  </a:lnTo>
                  <a:lnTo>
                    <a:pt x="3000375" y="52387"/>
                  </a:lnTo>
                  <a:lnTo>
                    <a:pt x="3376612" y="4762"/>
                  </a:lnTo>
                  <a:lnTo>
                    <a:pt x="3743325" y="0"/>
                  </a:lnTo>
                  <a:lnTo>
                    <a:pt x="4119562" y="0"/>
                  </a:lnTo>
                </a:path>
              </a:pathLst>
            </a:custGeom>
            <a:no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tlCol="0" anchor="ctr"/>
            <a:lstStyle/>
            <a:p>
              <a:pPr algn="ctr"/>
              <a:endParaRPr lang="nl-BE"/>
            </a:p>
          </p:txBody>
        </p:sp>
        <p:sp>
          <p:nvSpPr>
            <p:cNvPr id="212" name="Freeform 3">
              <a:extLst>
                <a:ext uri="{FF2B5EF4-FFF2-40B4-BE49-F238E27FC236}">
                  <a16:creationId xmlns:a16="http://schemas.microsoft.com/office/drawing/2014/main" id="{06B94205-94ED-404C-9DF2-B8296980D525}"/>
                </a:ext>
              </a:extLst>
            </p:cNvPr>
            <p:cNvSpPr/>
            <p:nvPr/>
          </p:nvSpPr>
          <p:spPr>
            <a:xfrm>
              <a:off x="3015134" y="2872884"/>
              <a:ext cx="4119563" cy="1628775"/>
            </a:xfrm>
            <a:custGeom>
              <a:avLst/>
              <a:gdLst>
                <a:gd name="connsiteX0" fmla="*/ 0 w 4119563"/>
                <a:gd name="connsiteY0" fmla="*/ 1628775 h 1628775"/>
                <a:gd name="connsiteX1" fmla="*/ 376238 w 4119563"/>
                <a:gd name="connsiteY1" fmla="*/ 1176337 h 1628775"/>
                <a:gd name="connsiteX2" fmla="*/ 757238 w 4119563"/>
                <a:gd name="connsiteY2" fmla="*/ 914400 h 1628775"/>
                <a:gd name="connsiteX3" fmla="*/ 1119188 w 4119563"/>
                <a:gd name="connsiteY3" fmla="*/ 619125 h 1628775"/>
                <a:gd name="connsiteX4" fmla="*/ 1504950 w 4119563"/>
                <a:gd name="connsiteY4" fmla="*/ 533400 h 1628775"/>
                <a:gd name="connsiteX5" fmla="*/ 1871663 w 4119563"/>
                <a:gd name="connsiteY5" fmla="*/ 390525 h 1628775"/>
                <a:gd name="connsiteX6" fmla="*/ 2252663 w 4119563"/>
                <a:gd name="connsiteY6" fmla="*/ 285750 h 1628775"/>
                <a:gd name="connsiteX7" fmla="*/ 2628900 w 4119563"/>
                <a:gd name="connsiteY7" fmla="*/ 152400 h 1628775"/>
                <a:gd name="connsiteX8" fmla="*/ 3009900 w 4119563"/>
                <a:gd name="connsiteY8" fmla="*/ 114300 h 1628775"/>
                <a:gd name="connsiteX9" fmla="*/ 3381375 w 4119563"/>
                <a:gd name="connsiteY9" fmla="*/ 42862 h 1628775"/>
                <a:gd name="connsiteX10" fmla="*/ 3752850 w 4119563"/>
                <a:gd name="connsiteY10" fmla="*/ 19050 h 1628775"/>
                <a:gd name="connsiteX11" fmla="*/ 4119563 w 4119563"/>
                <a:gd name="connsiteY11" fmla="*/ 0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19563" h="1628775">
                  <a:moveTo>
                    <a:pt x="0" y="1628775"/>
                  </a:moveTo>
                  <a:lnTo>
                    <a:pt x="376238" y="1176337"/>
                  </a:lnTo>
                  <a:lnTo>
                    <a:pt x="757238" y="914400"/>
                  </a:lnTo>
                  <a:lnTo>
                    <a:pt x="1119188" y="619125"/>
                  </a:lnTo>
                  <a:lnTo>
                    <a:pt x="1504950" y="533400"/>
                  </a:lnTo>
                  <a:lnTo>
                    <a:pt x="1871663" y="390525"/>
                  </a:lnTo>
                  <a:lnTo>
                    <a:pt x="2252663" y="285750"/>
                  </a:lnTo>
                  <a:lnTo>
                    <a:pt x="2628900" y="152400"/>
                  </a:lnTo>
                  <a:lnTo>
                    <a:pt x="3009900" y="114300"/>
                  </a:lnTo>
                  <a:lnTo>
                    <a:pt x="3381375" y="42862"/>
                  </a:lnTo>
                  <a:lnTo>
                    <a:pt x="3752850" y="19050"/>
                  </a:lnTo>
                  <a:lnTo>
                    <a:pt x="4119563" y="0"/>
                  </a:lnTo>
                </a:path>
              </a:pathLst>
            </a:custGeom>
            <a:no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tlCol="0" anchor="ctr"/>
            <a:lstStyle/>
            <a:p>
              <a:pPr algn="ctr"/>
              <a:endParaRPr lang="nl-BE"/>
            </a:p>
          </p:txBody>
        </p:sp>
        <p:sp>
          <p:nvSpPr>
            <p:cNvPr id="213" name="Freeform 5">
              <a:extLst>
                <a:ext uri="{FF2B5EF4-FFF2-40B4-BE49-F238E27FC236}">
                  <a16:creationId xmlns:a16="http://schemas.microsoft.com/office/drawing/2014/main" id="{B5A2321B-E659-476D-B6C6-67A2CDF54E3F}"/>
                </a:ext>
              </a:extLst>
            </p:cNvPr>
            <p:cNvSpPr/>
            <p:nvPr/>
          </p:nvSpPr>
          <p:spPr>
            <a:xfrm>
              <a:off x="3010372" y="2753821"/>
              <a:ext cx="4129087" cy="1528763"/>
            </a:xfrm>
            <a:custGeom>
              <a:avLst/>
              <a:gdLst>
                <a:gd name="connsiteX0" fmla="*/ 0 w 4129087"/>
                <a:gd name="connsiteY0" fmla="*/ 1528763 h 1528763"/>
                <a:gd name="connsiteX1" fmla="*/ 381000 w 4129087"/>
                <a:gd name="connsiteY1" fmla="*/ 1190625 h 1528763"/>
                <a:gd name="connsiteX2" fmla="*/ 762000 w 4129087"/>
                <a:gd name="connsiteY2" fmla="*/ 785813 h 1528763"/>
                <a:gd name="connsiteX3" fmla="*/ 1128712 w 4129087"/>
                <a:gd name="connsiteY3" fmla="*/ 576263 h 1528763"/>
                <a:gd name="connsiteX4" fmla="*/ 1504950 w 4129087"/>
                <a:gd name="connsiteY4" fmla="*/ 442913 h 1528763"/>
                <a:gd name="connsiteX5" fmla="*/ 1876425 w 4129087"/>
                <a:gd name="connsiteY5" fmla="*/ 371475 h 1528763"/>
                <a:gd name="connsiteX6" fmla="*/ 2257425 w 4129087"/>
                <a:gd name="connsiteY6" fmla="*/ 309563 h 1528763"/>
                <a:gd name="connsiteX7" fmla="*/ 2628900 w 4129087"/>
                <a:gd name="connsiteY7" fmla="*/ 133350 h 1528763"/>
                <a:gd name="connsiteX8" fmla="*/ 3009900 w 4129087"/>
                <a:gd name="connsiteY8" fmla="*/ 80963 h 1528763"/>
                <a:gd name="connsiteX9" fmla="*/ 3381375 w 4129087"/>
                <a:gd name="connsiteY9" fmla="*/ 28575 h 1528763"/>
                <a:gd name="connsiteX10" fmla="*/ 3752850 w 4129087"/>
                <a:gd name="connsiteY10" fmla="*/ 0 h 1528763"/>
                <a:gd name="connsiteX11" fmla="*/ 4129087 w 4129087"/>
                <a:gd name="connsiteY11" fmla="*/ 0 h 152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9087" h="1528763">
                  <a:moveTo>
                    <a:pt x="0" y="1528763"/>
                  </a:moveTo>
                  <a:lnTo>
                    <a:pt x="381000" y="1190625"/>
                  </a:lnTo>
                  <a:lnTo>
                    <a:pt x="762000" y="785813"/>
                  </a:lnTo>
                  <a:lnTo>
                    <a:pt x="1128712" y="576263"/>
                  </a:lnTo>
                  <a:lnTo>
                    <a:pt x="1504950" y="442913"/>
                  </a:lnTo>
                  <a:lnTo>
                    <a:pt x="1876425" y="371475"/>
                  </a:lnTo>
                  <a:lnTo>
                    <a:pt x="2257425" y="309563"/>
                  </a:lnTo>
                  <a:lnTo>
                    <a:pt x="2628900" y="133350"/>
                  </a:lnTo>
                  <a:lnTo>
                    <a:pt x="3009900" y="80963"/>
                  </a:lnTo>
                  <a:lnTo>
                    <a:pt x="3381375" y="28575"/>
                  </a:lnTo>
                  <a:lnTo>
                    <a:pt x="3752850" y="0"/>
                  </a:lnTo>
                  <a:lnTo>
                    <a:pt x="4129087" y="0"/>
                  </a:lnTo>
                </a:path>
              </a:pathLst>
            </a:cu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tlCol="0" anchor="ctr"/>
            <a:lstStyle/>
            <a:p>
              <a:pPr algn="ctr"/>
              <a:endParaRPr lang="nl-BE"/>
            </a:p>
          </p:txBody>
        </p:sp>
      </p:grpSp>
    </p:spTree>
    <p:extLst>
      <p:ext uri="{BB962C8B-B14F-4D97-AF65-F5344CB8AC3E}">
        <p14:creationId xmlns:p14="http://schemas.microsoft.com/office/powerpoint/2010/main" val="4270655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1105B1-5A19-4D27-9006-5B73D48A9322}"/>
              </a:ext>
            </a:extLst>
          </p:cNvPr>
          <p:cNvSpPr>
            <a:spLocks noGrp="1"/>
          </p:cNvSpPr>
          <p:nvPr>
            <p:ph type="title"/>
          </p:nvPr>
        </p:nvSpPr>
        <p:spPr/>
        <p:txBody>
          <a:bodyPr/>
          <a:lstStyle/>
          <a:p>
            <a:r>
              <a:rPr lang="en-GB" altLang="en-US" dirty="0"/>
              <a:t>Principles and practice of managing bipolar disorder?</a:t>
            </a:r>
            <a:endParaRPr lang="en-US" dirty="0"/>
          </a:p>
        </p:txBody>
      </p:sp>
      <p:pic>
        <p:nvPicPr>
          <p:cNvPr id="17" name="Picture 16" descr="A screenshot of a cell phone&#10;&#10;Description automatically generated">
            <a:extLst>
              <a:ext uri="{FF2B5EF4-FFF2-40B4-BE49-F238E27FC236}">
                <a16:creationId xmlns:a16="http://schemas.microsoft.com/office/drawing/2014/main" id="{70354CB3-0D09-45D8-8E4F-7D2420F279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169" b="2259"/>
          <a:stretch/>
        </p:blipFill>
        <p:spPr>
          <a:xfrm>
            <a:off x="1040894" y="1378597"/>
            <a:ext cx="9879642" cy="4970127"/>
          </a:xfrm>
          <a:prstGeom prst="rect">
            <a:avLst/>
          </a:prstGeom>
        </p:spPr>
      </p:pic>
      <p:sp>
        <p:nvSpPr>
          <p:cNvPr id="18" name="Text Placeholder 8">
            <a:extLst>
              <a:ext uri="{FF2B5EF4-FFF2-40B4-BE49-F238E27FC236}">
                <a16:creationId xmlns:a16="http://schemas.microsoft.com/office/drawing/2014/main" id="{32B94C03-FCFB-4C70-8F83-524446CB97C6}"/>
              </a:ext>
            </a:extLst>
          </p:cNvPr>
          <p:cNvSpPr>
            <a:spLocks noGrp="1"/>
          </p:cNvSpPr>
          <p:nvPr>
            <p:ph type="body" sz="quarter" idx="13"/>
          </p:nvPr>
        </p:nvSpPr>
        <p:spPr>
          <a:xfrm>
            <a:off x="5519936" y="6309320"/>
            <a:ext cx="6481018" cy="504056"/>
          </a:xfrm>
        </p:spPr>
        <p:txBody>
          <a:bodyPr/>
          <a:lstStyle/>
          <a:p>
            <a:r>
              <a:rPr lang="en-GB" sz="1600" dirty="0"/>
              <a:t>McAllister-Williams RH, et al. J Affect </a:t>
            </a:r>
            <a:r>
              <a:rPr lang="en-GB" sz="1600" dirty="0" err="1"/>
              <a:t>Disord</a:t>
            </a:r>
            <a:r>
              <a:rPr lang="en-GB" sz="1600" dirty="0"/>
              <a:t> 2020;267:264–82.</a:t>
            </a:r>
          </a:p>
        </p:txBody>
      </p:sp>
    </p:spTree>
    <p:extLst>
      <p:ext uri="{BB962C8B-B14F-4D97-AF65-F5344CB8AC3E}">
        <p14:creationId xmlns:p14="http://schemas.microsoft.com/office/powerpoint/2010/main" val="120277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a:xfrm>
            <a:off x="2442220" y="930087"/>
            <a:ext cx="6826597" cy="777875"/>
          </a:xfrm>
        </p:spPr>
        <p:txBody>
          <a:bodyPr>
            <a:normAutofit/>
          </a:bodyPr>
          <a:lstStyle/>
          <a:p>
            <a:pPr eaLnBrk="1" hangingPunct="1"/>
            <a:r>
              <a:rPr lang="en-GB" altLang="en-US" sz="4000" b="1" dirty="0">
                <a:solidFill>
                  <a:srgbClr val="0070C0"/>
                </a:solidFill>
              </a:rPr>
              <a:t>Disclosure / conflict of interest</a:t>
            </a:r>
          </a:p>
        </p:txBody>
      </p:sp>
      <p:sp>
        <p:nvSpPr>
          <p:cNvPr id="90115" name="Rectangle 3"/>
          <p:cNvSpPr>
            <a:spLocks noGrp="1" noChangeArrowheads="1"/>
          </p:cNvSpPr>
          <p:nvPr>
            <p:ph idx="4294967295"/>
          </p:nvPr>
        </p:nvSpPr>
        <p:spPr>
          <a:xfrm>
            <a:off x="803411" y="1532112"/>
            <a:ext cx="10585178" cy="1392832"/>
          </a:xfrm>
        </p:spPr>
        <p:txBody>
          <a:bodyPr>
            <a:noAutofit/>
          </a:bodyPr>
          <a:lstStyle/>
          <a:p>
            <a:pPr marL="0" indent="0">
              <a:buNone/>
            </a:pPr>
            <a:r>
              <a:rPr lang="en-GB" altLang="en-US" sz="1800" dirty="0">
                <a:solidFill>
                  <a:srgbClr val="FF0000"/>
                </a:solidFill>
                <a:ea typeface="Arial Unicode MS" pitchFamily="34" charset="-128"/>
                <a:cs typeface="Arial Unicode MS" pitchFamily="34" charset="-128"/>
              </a:rPr>
              <a:t>I am employed by Newcastle University.  I also work clinically in a tertiary level specialist affective disorders service in Cumbria, Northumberland Tyne and Wear NHS Foundation Trust</a:t>
            </a:r>
          </a:p>
          <a:p>
            <a:pPr marL="0" indent="0">
              <a:buNone/>
            </a:pPr>
            <a:endParaRPr lang="en-GB" altLang="en-US" sz="600" dirty="0">
              <a:ea typeface="Arial Unicode MS" pitchFamily="34" charset="-128"/>
              <a:cs typeface="Arial Unicode MS" pitchFamily="34" charset="-128"/>
            </a:endParaRPr>
          </a:p>
          <a:p>
            <a:pPr marL="0" indent="0">
              <a:buNone/>
            </a:pPr>
            <a:r>
              <a:rPr lang="en-GB" altLang="en-US" sz="1800" dirty="0">
                <a:ea typeface="Arial Unicode MS" pitchFamily="34" charset="-128"/>
                <a:cs typeface="Arial Unicode MS" pitchFamily="34" charset="-128"/>
              </a:rPr>
              <a:t>I have had an interest in relation to one or more organisations that could be perceived  as a possible conflict of interest in the context of the subject of this presentation.  The relationships are summarised below:</a:t>
            </a:r>
            <a:r>
              <a:rPr lang="en-GB" altLang="en-US" sz="2000" dirty="0"/>
              <a:t>	</a:t>
            </a:r>
          </a:p>
        </p:txBody>
      </p:sp>
      <p:sp>
        <p:nvSpPr>
          <p:cNvPr id="90116" name="Text Box 7"/>
          <p:cNvSpPr txBox="1">
            <a:spLocks noChangeArrowheads="1"/>
          </p:cNvSpPr>
          <p:nvPr/>
        </p:nvSpPr>
        <p:spPr bwMode="auto">
          <a:xfrm>
            <a:off x="1775521" y="2853109"/>
            <a:ext cx="2707903" cy="341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tabLst>
                <a:tab pos="3140075" algn="l"/>
              </a:tabLst>
              <a:defRPr sz="3200">
                <a:solidFill>
                  <a:schemeClr val="tx1"/>
                </a:solidFill>
                <a:latin typeface="Arial" charset="0"/>
                <a:cs typeface="Arial" charset="0"/>
              </a:defRPr>
            </a:lvl1pPr>
            <a:lvl2pPr marL="742950" indent="-285750" eaLnBrk="0" hangingPunct="0">
              <a:spcBef>
                <a:spcPct val="20000"/>
              </a:spcBef>
              <a:buSzPct val="75000"/>
              <a:buFont typeface="Wingdings" pitchFamily="2" charset="2"/>
              <a:buChar char="§"/>
              <a:tabLst>
                <a:tab pos="3140075" algn="l"/>
              </a:tabLst>
              <a:defRPr sz="2800">
                <a:solidFill>
                  <a:schemeClr val="tx1"/>
                </a:solidFill>
                <a:latin typeface="Arial" charset="0"/>
                <a:cs typeface="Arial" charset="0"/>
              </a:defRPr>
            </a:lvl2pPr>
            <a:lvl3pPr marL="1143000" indent="-228600" eaLnBrk="0" hangingPunct="0">
              <a:spcBef>
                <a:spcPct val="20000"/>
              </a:spcBef>
              <a:buChar char="•"/>
              <a:tabLst>
                <a:tab pos="3140075" algn="l"/>
              </a:tabLst>
              <a:defRPr sz="2400">
                <a:solidFill>
                  <a:schemeClr val="tx1"/>
                </a:solidFill>
                <a:latin typeface="Arial" charset="0"/>
                <a:cs typeface="Arial" charset="0"/>
              </a:defRPr>
            </a:lvl3pPr>
            <a:lvl4pPr marL="1600200" indent="-228600" eaLnBrk="0" hangingPunct="0">
              <a:spcBef>
                <a:spcPct val="20000"/>
              </a:spcBef>
              <a:buChar char="–"/>
              <a:tabLst>
                <a:tab pos="3140075" algn="l"/>
              </a:tabLst>
              <a:defRPr sz="2000">
                <a:solidFill>
                  <a:schemeClr val="tx1"/>
                </a:solidFill>
                <a:latin typeface="Arial" charset="0"/>
                <a:cs typeface="Arial" charset="0"/>
              </a:defRPr>
            </a:lvl4pPr>
            <a:lvl5pPr marL="2057400" indent="-228600" eaLnBrk="0" hangingPunct="0">
              <a:spcBef>
                <a:spcPct val="20000"/>
              </a:spcBef>
              <a:buChar char="»"/>
              <a:tabLst>
                <a:tab pos="3140075"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har char="»"/>
              <a:tabLst>
                <a:tab pos="3140075"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har char="»"/>
              <a:tabLst>
                <a:tab pos="3140075"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har char="»"/>
              <a:tabLst>
                <a:tab pos="3140075"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har char="»"/>
              <a:tabLst>
                <a:tab pos="3140075" algn="l"/>
              </a:tabLst>
              <a:defRPr sz="2000">
                <a:solidFill>
                  <a:schemeClr val="tx1"/>
                </a:solidFill>
                <a:latin typeface="Arial" charset="0"/>
                <a:cs typeface="Arial" charset="0"/>
              </a:defRPr>
            </a:lvl9pPr>
          </a:lstStyle>
          <a:p>
            <a:pPr eaLnBrk="1" hangingPunct="1">
              <a:spcBef>
                <a:spcPct val="30000"/>
              </a:spcBef>
              <a:spcAft>
                <a:spcPct val="30000"/>
              </a:spcAft>
              <a:buFontTx/>
              <a:buNone/>
            </a:pPr>
            <a:r>
              <a:rPr lang="en-GB" altLang="en-US" sz="1600" u="sng" dirty="0">
                <a:latin typeface="+mn-lt"/>
              </a:rPr>
              <a:t>Interest</a:t>
            </a:r>
            <a:endParaRPr lang="en-GB" altLang="en-US" sz="1600" dirty="0">
              <a:latin typeface="+mn-lt"/>
            </a:endParaRPr>
          </a:p>
          <a:p>
            <a:pPr eaLnBrk="1" hangingPunct="1">
              <a:spcBef>
                <a:spcPct val="30000"/>
              </a:spcBef>
              <a:spcAft>
                <a:spcPct val="30000"/>
              </a:spcAft>
              <a:buFontTx/>
              <a:buNone/>
            </a:pPr>
            <a:r>
              <a:rPr lang="en-GB" altLang="en-US" sz="1600" dirty="0">
                <a:latin typeface="+mn-lt"/>
              </a:rPr>
              <a:t>Speaker fees</a:t>
            </a:r>
          </a:p>
          <a:p>
            <a:pPr eaLnBrk="1" hangingPunct="1">
              <a:spcBef>
                <a:spcPct val="30000"/>
              </a:spcBef>
              <a:spcAft>
                <a:spcPct val="30000"/>
              </a:spcAft>
              <a:buFontTx/>
              <a:buNone/>
            </a:pPr>
            <a:endParaRPr lang="en-GB" altLang="en-US" sz="1200" dirty="0">
              <a:latin typeface="+mn-lt"/>
            </a:endParaRPr>
          </a:p>
          <a:p>
            <a:pPr eaLnBrk="1" hangingPunct="1">
              <a:spcBef>
                <a:spcPct val="30000"/>
              </a:spcBef>
              <a:spcAft>
                <a:spcPct val="30000"/>
              </a:spcAft>
              <a:buFontTx/>
              <a:buNone/>
            </a:pPr>
            <a:endParaRPr lang="en-GB" altLang="en-US" sz="1200" dirty="0">
              <a:latin typeface="+mn-lt"/>
            </a:endParaRPr>
          </a:p>
          <a:p>
            <a:pPr eaLnBrk="1" hangingPunct="1">
              <a:spcBef>
                <a:spcPct val="30000"/>
              </a:spcBef>
              <a:spcAft>
                <a:spcPct val="30000"/>
              </a:spcAft>
              <a:buFontTx/>
              <a:buNone/>
            </a:pPr>
            <a:br>
              <a:rPr lang="en-GB" altLang="en-US" sz="1200" dirty="0">
                <a:latin typeface="+mn-lt"/>
              </a:rPr>
            </a:br>
            <a:r>
              <a:rPr lang="en-GB" altLang="en-US" sz="1600" dirty="0">
                <a:latin typeface="+mn-lt"/>
              </a:rPr>
              <a:t>Consultancy fees</a:t>
            </a:r>
            <a:br>
              <a:rPr lang="en-GB" altLang="en-US" sz="1600" dirty="0">
                <a:latin typeface="+mn-lt"/>
              </a:rPr>
            </a:br>
            <a:r>
              <a:rPr lang="en-GB" altLang="en-US" sz="1800" dirty="0">
                <a:latin typeface="+mn-lt"/>
              </a:rPr>
              <a:t>	</a:t>
            </a:r>
          </a:p>
          <a:p>
            <a:pPr eaLnBrk="1" hangingPunct="1">
              <a:spcBef>
                <a:spcPct val="30000"/>
              </a:spcBef>
              <a:spcAft>
                <a:spcPct val="30000"/>
              </a:spcAft>
              <a:buFontTx/>
              <a:buNone/>
            </a:pPr>
            <a:br>
              <a:rPr lang="en-GB" altLang="en-US" sz="1400" dirty="0">
                <a:latin typeface="+mn-lt"/>
              </a:rPr>
            </a:br>
            <a:r>
              <a:rPr lang="en-GB" altLang="en-US" sz="1600" dirty="0">
                <a:latin typeface="+mn-lt"/>
              </a:rPr>
              <a:t>Independent investigator-   </a:t>
            </a:r>
            <a:br>
              <a:rPr lang="en-GB" altLang="en-US" sz="1600" dirty="0">
                <a:latin typeface="+mn-lt"/>
              </a:rPr>
            </a:br>
            <a:r>
              <a:rPr lang="en-GB" altLang="en-US" sz="1600" dirty="0">
                <a:latin typeface="+mn-lt"/>
              </a:rPr>
              <a:t>led research support</a:t>
            </a:r>
          </a:p>
          <a:p>
            <a:pPr eaLnBrk="1" hangingPunct="1">
              <a:spcBef>
                <a:spcPct val="30000"/>
              </a:spcBef>
              <a:spcAft>
                <a:spcPct val="30000"/>
              </a:spcAft>
              <a:buFontTx/>
              <a:buNone/>
            </a:pPr>
            <a:r>
              <a:rPr lang="en-GB" altLang="en-US" sz="1600" dirty="0">
                <a:latin typeface="+mn-lt"/>
              </a:rPr>
              <a:t>Commercial research support</a:t>
            </a:r>
          </a:p>
        </p:txBody>
      </p:sp>
      <p:sp>
        <p:nvSpPr>
          <p:cNvPr id="90117" name="Rectangle 3"/>
          <p:cNvSpPr>
            <a:spLocks noChangeArrowheads="1"/>
          </p:cNvSpPr>
          <p:nvPr/>
        </p:nvSpPr>
        <p:spPr bwMode="auto">
          <a:xfrm>
            <a:off x="1315071" y="6237312"/>
            <a:ext cx="9389441" cy="47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SzPct val="75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buFont typeface="Wingdings" pitchFamily="2" charset="2"/>
              <a:buNone/>
            </a:pPr>
            <a:r>
              <a:rPr lang="en-GB" altLang="en-US" sz="1500" dirty="0">
                <a:solidFill>
                  <a:srgbClr val="FF0000"/>
                </a:solidFill>
                <a:ea typeface="Arial Unicode MS" pitchFamily="34" charset="-128"/>
                <a:cs typeface="Arial Unicode MS" pitchFamily="34" charset="-128"/>
              </a:rPr>
              <a:t>I do not hold any shares in, nor have any ongoing financial relationship with, any </a:t>
            </a:r>
            <a:r>
              <a:rPr lang="en-GB" altLang="en-US" sz="1600" dirty="0">
                <a:solidFill>
                  <a:srgbClr val="FF0000"/>
                </a:solidFill>
                <a:latin typeface="+mn-lt"/>
                <a:ea typeface="Arial Unicode MS" pitchFamily="34" charset="-128"/>
                <a:cs typeface="Arial Unicode MS" pitchFamily="34" charset="-128"/>
              </a:rPr>
              <a:t>pharmaceutical</a:t>
            </a:r>
            <a:r>
              <a:rPr lang="en-GB" altLang="en-US" sz="1500" dirty="0">
                <a:solidFill>
                  <a:srgbClr val="FF0000"/>
                </a:solidFill>
                <a:ea typeface="Arial Unicode MS" pitchFamily="34" charset="-128"/>
                <a:cs typeface="Arial Unicode MS" pitchFamily="34" charset="-128"/>
              </a:rPr>
              <a:t> company</a:t>
            </a:r>
          </a:p>
        </p:txBody>
      </p:sp>
      <p:sp>
        <p:nvSpPr>
          <p:cNvPr id="90118" name="Text Box 9"/>
          <p:cNvSpPr txBox="1">
            <a:spLocks noChangeArrowheads="1"/>
          </p:cNvSpPr>
          <p:nvPr/>
        </p:nvSpPr>
        <p:spPr bwMode="auto">
          <a:xfrm>
            <a:off x="4411416" y="2853110"/>
            <a:ext cx="6148635" cy="3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tabLst>
                <a:tab pos="3140075" algn="l"/>
              </a:tabLst>
              <a:defRPr sz="3200">
                <a:solidFill>
                  <a:schemeClr val="tx1"/>
                </a:solidFill>
                <a:latin typeface="Arial" charset="0"/>
                <a:cs typeface="Arial" charset="0"/>
              </a:defRPr>
            </a:lvl1pPr>
            <a:lvl2pPr marL="742950" indent="-285750" eaLnBrk="0" hangingPunct="0">
              <a:spcBef>
                <a:spcPct val="20000"/>
              </a:spcBef>
              <a:buSzPct val="75000"/>
              <a:buFont typeface="Wingdings" pitchFamily="2" charset="2"/>
              <a:buChar char="§"/>
              <a:tabLst>
                <a:tab pos="3140075" algn="l"/>
              </a:tabLst>
              <a:defRPr sz="2800">
                <a:solidFill>
                  <a:schemeClr val="tx1"/>
                </a:solidFill>
                <a:latin typeface="Arial" charset="0"/>
                <a:cs typeface="Arial" charset="0"/>
              </a:defRPr>
            </a:lvl2pPr>
            <a:lvl3pPr marL="1143000" indent="-228600" eaLnBrk="0" hangingPunct="0">
              <a:spcBef>
                <a:spcPct val="20000"/>
              </a:spcBef>
              <a:buChar char="•"/>
              <a:tabLst>
                <a:tab pos="3140075" algn="l"/>
              </a:tabLst>
              <a:defRPr sz="2400">
                <a:solidFill>
                  <a:schemeClr val="tx1"/>
                </a:solidFill>
                <a:latin typeface="Arial" charset="0"/>
                <a:cs typeface="Arial" charset="0"/>
              </a:defRPr>
            </a:lvl3pPr>
            <a:lvl4pPr marL="1600200" indent="-228600" eaLnBrk="0" hangingPunct="0">
              <a:spcBef>
                <a:spcPct val="20000"/>
              </a:spcBef>
              <a:buChar char="–"/>
              <a:tabLst>
                <a:tab pos="3140075" algn="l"/>
              </a:tabLst>
              <a:defRPr sz="2000">
                <a:solidFill>
                  <a:schemeClr val="tx1"/>
                </a:solidFill>
                <a:latin typeface="Arial" charset="0"/>
                <a:cs typeface="Arial" charset="0"/>
              </a:defRPr>
            </a:lvl4pPr>
            <a:lvl5pPr marL="2057400" indent="-228600" eaLnBrk="0" hangingPunct="0">
              <a:spcBef>
                <a:spcPct val="20000"/>
              </a:spcBef>
              <a:buChar char="»"/>
              <a:tabLst>
                <a:tab pos="3140075"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har char="»"/>
              <a:tabLst>
                <a:tab pos="3140075"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har char="»"/>
              <a:tabLst>
                <a:tab pos="3140075"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har char="»"/>
              <a:tabLst>
                <a:tab pos="3140075"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har char="»"/>
              <a:tabLst>
                <a:tab pos="3140075" algn="l"/>
              </a:tabLst>
              <a:defRPr sz="2000">
                <a:solidFill>
                  <a:schemeClr val="tx1"/>
                </a:solidFill>
                <a:latin typeface="Arial" charset="0"/>
                <a:cs typeface="Arial" charset="0"/>
              </a:defRPr>
            </a:lvl9pPr>
          </a:lstStyle>
          <a:p>
            <a:pPr eaLnBrk="1" hangingPunct="1">
              <a:spcBef>
                <a:spcPct val="30000"/>
              </a:spcBef>
              <a:spcAft>
                <a:spcPct val="30000"/>
              </a:spcAft>
              <a:buFontTx/>
              <a:buNone/>
            </a:pPr>
            <a:r>
              <a:rPr lang="en-GB" altLang="en-US" sz="1800" u="sng" dirty="0">
                <a:latin typeface="+mn-lt"/>
              </a:rPr>
              <a:t>Name of organisation</a:t>
            </a:r>
          </a:p>
          <a:p>
            <a:pPr eaLnBrk="1" hangingPunct="1">
              <a:spcBef>
                <a:spcPct val="30000"/>
              </a:spcBef>
              <a:spcAft>
                <a:spcPct val="30000"/>
              </a:spcAft>
              <a:buFontTx/>
              <a:buNone/>
            </a:pPr>
            <a:r>
              <a:rPr lang="en-GB" altLang="en-US" sz="1600" dirty="0">
                <a:latin typeface="+mn-lt"/>
              </a:rPr>
              <a:t>AstraZeneca, Bristol Myers-Squibb, Eli Lilly, Ferrer, GlaxoSmithKline, Janssen-</a:t>
            </a:r>
            <a:r>
              <a:rPr lang="en-GB" altLang="en-US" sz="1600" dirty="0" err="1">
                <a:latin typeface="+mn-lt"/>
              </a:rPr>
              <a:t>Cilag</a:t>
            </a:r>
            <a:r>
              <a:rPr lang="en-GB" altLang="en-US" sz="1600" dirty="0">
                <a:latin typeface="+mn-lt"/>
              </a:rPr>
              <a:t>,  </a:t>
            </a:r>
            <a:r>
              <a:rPr lang="en-GB" altLang="en-US" sz="1600" dirty="0" err="1">
                <a:latin typeface="+mn-lt"/>
              </a:rPr>
              <a:t>LivaNova</a:t>
            </a:r>
            <a:r>
              <a:rPr lang="en-GB" altLang="en-US" sz="1600" dirty="0">
                <a:latin typeface="+mn-lt"/>
              </a:rPr>
              <a:t>, Lundbeck, Merck Sharp &amp; Dohme, OM Pharma, Otsuka, Pfizer, Pulse, Roche, </a:t>
            </a:r>
            <a:r>
              <a:rPr lang="en-GB" altLang="en-US" sz="1600" dirty="0" err="1">
                <a:latin typeface="+mn-lt"/>
              </a:rPr>
              <a:t>Servier</a:t>
            </a:r>
            <a:r>
              <a:rPr lang="en-GB" altLang="en-US" sz="1600" dirty="0">
                <a:latin typeface="+mn-lt"/>
              </a:rPr>
              <a:t>, SPIMACO, </a:t>
            </a:r>
            <a:r>
              <a:rPr lang="en-GB" altLang="en-US" sz="1600" dirty="0" err="1">
                <a:latin typeface="+mn-lt"/>
              </a:rPr>
              <a:t>Sunovian</a:t>
            </a:r>
            <a:r>
              <a:rPr lang="en-GB" altLang="en-US" sz="1600" dirty="0">
                <a:latin typeface="+mn-lt"/>
              </a:rPr>
              <a:t>, Wyeth </a:t>
            </a:r>
          </a:p>
          <a:p>
            <a:pPr eaLnBrk="1" hangingPunct="1">
              <a:spcBef>
                <a:spcPct val="30000"/>
              </a:spcBef>
              <a:spcAft>
                <a:spcPct val="30000"/>
              </a:spcAft>
              <a:buFontTx/>
              <a:buNone/>
            </a:pPr>
            <a:r>
              <a:rPr lang="en-GB" altLang="en-US" sz="1600" dirty="0">
                <a:latin typeface="+mn-lt"/>
              </a:rPr>
              <a:t>AstraZeneca, Bristol Myers-Squibb, </a:t>
            </a:r>
            <a:r>
              <a:rPr lang="en-GB" altLang="en-US" sz="1600" dirty="0" err="1">
                <a:latin typeface="+mn-lt"/>
              </a:rPr>
              <a:t>Cyberonics</a:t>
            </a:r>
            <a:r>
              <a:rPr lang="en-GB" altLang="en-US" sz="1600" dirty="0">
                <a:latin typeface="+mn-lt"/>
              </a:rPr>
              <a:t>, Eli Lilly,  Ferrer, Janssen-</a:t>
            </a:r>
            <a:r>
              <a:rPr lang="en-GB" altLang="en-US" sz="1600" dirty="0" err="1">
                <a:latin typeface="+mn-lt"/>
              </a:rPr>
              <a:t>Cilag</a:t>
            </a:r>
            <a:r>
              <a:rPr lang="en-GB" altLang="en-US" sz="1600" dirty="0">
                <a:latin typeface="+mn-lt"/>
              </a:rPr>
              <a:t>, </a:t>
            </a:r>
            <a:r>
              <a:rPr lang="en-GB" altLang="en-US" sz="1600" dirty="0" err="1">
                <a:latin typeface="+mn-lt"/>
              </a:rPr>
              <a:t>LivaNova</a:t>
            </a:r>
            <a:r>
              <a:rPr lang="en-GB" altLang="en-US" sz="1600" dirty="0">
                <a:latin typeface="+mn-lt"/>
              </a:rPr>
              <a:t>, Lundbeck, Merck Sharp &amp; Dohme, MyTomorrows, </a:t>
            </a:r>
            <a:r>
              <a:rPr lang="en-GB" altLang="en-US" sz="1600" dirty="0"/>
              <a:t>Novartis, </a:t>
            </a:r>
            <a:r>
              <a:rPr lang="en-GB" altLang="en-US" sz="1600" dirty="0">
                <a:latin typeface="+mn-lt"/>
              </a:rPr>
              <a:t>Otsuka, Roche, Sage, </a:t>
            </a:r>
            <a:r>
              <a:rPr lang="en-GB" altLang="en-US" sz="1600" dirty="0" err="1">
                <a:latin typeface="+mn-lt"/>
              </a:rPr>
              <a:t>Servier</a:t>
            </a:r>
            <a:r>
              <a:rPr lang="en-GB" altLang="en-US" sz="1600" dirty="0">
                <a:latin typeface="+mn-lt"/>
              </a:rPr>
              <a:t>, </a:t>
            </a:r>
            <a:r>
              <a:rPr lang="en-GB" altLang="en-US" sz="1600" dirty="0" err="1">
                <a:latin typeface="+mn-lt"/>
              </a:rPr>
              <a:t>Sunovian</a:t>
            </a:r>
            <a:r>
              <a:rPr lang="en-GB" altLang="en-US" sz="1600" dirty="0">
                <a:latin typeface="+mn-lt"/>
              </a:rPr>
              <a:t>, Wyeth</a:t>
            </a:r>
          </a:p>
          <a:p>
            <a:pPr eaLnBrk="1" hangingPunct="1">
              <a:spcBef>
                <a:spcPct val="30000"/>
              </a:spcBef>
              <a:spcAft>
                <a:spcPct val="30000"/>
              </a:spcAft>
              <a:buFontTx/>
              <a:buNone/>
            </a:pPr>
            <a:r>
              <a:rPr lang="en-GB" altLang="en-US" sz="1600" dirty="0">
                <a:latin typeface="+mn-lt"/>
              </a:rPr>
              <a:t>AstraZeneca, Eli Lilly, Lundbeck, Wyeth</a:t>
            </a:r>
          </a:p>
          <a:p>
            <a:pPr eaLnBrk="1" hangingPunct="1">
              <a:spcBef>
                <a:spcPct val="30000"/>
              </a:spcBef>
              <a:spcAft>
                <a:spcPct val="30000"/>
              </a:spcAft>
              <a:buFontTx/>
              <a:buNone/>
            </a:pPr>
            <a:endParaRPr lang="en-GB" altLang="en-US" sz="1000" dirty="0">
              <a:latin typeface="+mn-lt"/>
            </a:endParaRPr>
          </a:p>
          <a:p>
            <a:pPr eaLnBrk="1" hangingPunct="1">
              <a:spcBef>
                <a:spcPct val="30000"/>
              </a:spcBef>
              <a:spcAft>
                <a:spcPct val="30000"/>
              </a:spcAft>
              <a:buFontTx/>
              <a:buNone/>
            </a:pPr>
            <a:r>
              <a:rPr lang="en-GB" altLang="en-US" sz="1600" dirty="0">
                <a:latin typeface="+mn-lt"/>
              </a:rPr>
              <a:t>COMPASS pathways, </a:t>
            </a:r>
            <a:r>
              <a:rPr lang="en-GB" altLang="en-US" sz="1600" dirty="0" err="1">
                <a:latin typeface="+mn-lt"/>
              </a:rPr>
              <a:t>MagStim</a:t>
            </a:r>
            <a:endParaRPr lang="en-GB" altLang="en-US" sz="1600" dirty="0">
              <a:latin typeface="+mn-lt"/>
            </a:endParaRPr>
          </a:p>
        </p:txBody>
      </p:sp>
      <p:sp>
        <p:nvSpPr>
          <p:cNvPr id="2" name="Rectangle 1">
            <a:extLst>
              <a:ext uri="{FF2B5EF4-FFF2-40B4-BE49-F238E27FC236}">
                <a16:creationId xmlns:a16="http://schemas.microsoft.com/office/drawing/2014/main" id="{8F77B64A-7EF1-406E-88FB-1FC1C522B7EC}"/>
              </a:ext>
            </a:extLst>
          </p:cNvPr>
          <p:cNvSpPr/>
          <p:nvPr/>
        </p:nvSpPr>
        <p:spPr>
          <a:xfrm>
            <a:off x="1991544" y="476673"/>
            <a:ext cx="936104" cy="35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C768D462-C9AB-4F65-BAD5-811EC15A75E8}"/>
              </a:ext>
            </a:extLst>
          </p:cNvPr>
          <p:cNvPicPr>
            <a:picLocks noChangeAspect="1"/>
          </p:cNvPicPr>
          <p:nvPr/>
        </p:nvPicPr>
        <p:blipFill rotWithShape="1">
          <a:blip r:embed="rId3"/>
          <a:srcRect l="62600" t="15000" r="7500" b="64000"/>
          <a:stretch/>
        </p:blipFill>
        <p:spPr>
          <a:xfrm>
            <a:off x="9408368" y="36460"/>
            <a:ext cx="2448272" cy="967212"/>
          </a:xfrm>
          <a:prstGeom prst="rect">
            <a:avLst/>
          </a:prstGeom>
        </p:spPr>
      </p:pic>
      <p:grpSp>
        <p:nvGrpSpPr>
          <p:cNvPr id="11" name="Group 10">
            <a:extLst>
              <a:ext uri="{FF2B5EF4-FFF2-40B4-BE49-F238E27FC236}">
                <a16:creationId xmlns:a16="http://schemas.microsoft.com/office/drawing/2014/main" id="{6E0A098F-26B7-4528-ACEB-8F56312C6C4C}"/>
              </a:ext>
            </a:extLst>
          </p:cNvPr>
          <p:cNvGrpSpPr/>
          <p:nvPr/>
        </p:nvGrpSpPr>
        <p:grpSpPr>
          <a:xfrm>
            <a:off x="263352" y="107007"/>
            <a:ext cx="1944216" cy="1143000"/>
            <a:chOff x="107505" y="113207"/>
            <a:chExt cx="2592288" cy="1347169"/>
          </a:xfrm>
        </p:grpSpPr>
        <p:pic>
          <p:nvPicPr>
            <p:cNvPr id="12" name="Picture 11">
              <a:extLst>
                <a:ext uri="{FF2B5EF4-FFF2-40B4-BE49-F238E27FC236}">
                  <a16:creationId xmlns:a16="http://schemas.microsoft.com/office/drawing/2014/main" id="{6116DF33-B53F-4D26-95EB-1672DACC9F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5" y="113207"/>
              <a:ext cx="2592288" cy="1253283"/>
            </a:xfrm>
            <a:prstGeom prst="rect">
              <a:avLst/>
            </a:prstGeom>
          </p:spPr>
        </p:pic>
        <p:sp>
          <p:nvSpPr>
            <p:cNvPr id="13" name="Rectangle 12">
              <a:extLst>
                <a:ext uri="{FF2B5EF4-FFF2-40B4-BE49-F238E27FC236}">
                  <a16:creationId xmlns:a16="http://schemas.microsoft.com/office/drawing/2014/main" id="{3DA599F2-CE17-4237-918B-3B92D49CE973}"/>
                </a:ext>
              </a:extLst>
            </p:cNvPr>
            <p:cNvSpPr/>
            <p:nvPr/>
          </p:nvSpPr>
          <p:spPr>
            <a:xfrm>
              <a:off x="827584" y="836712"/>
              <a:ext cx="1872209" cy="6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E152D9E9-938C-48C4-9013-67F41C0550D3}"/>
              </a:ext>
            </a:extLst>
          </p:cNvPr>
          <p:cNvPicPr/>
          <p:nvPr/>
        </p:nvPicPr>
        <p:blipFill rotWithShape="1">
          <a:blip r:embed="rId5" cstate="print">
            <a:extLst>
              <a:ext uri="{28A0092B-C50C-407E-A947-70E740481C1C}">
                <a14:useLocalDpi xmlns:a14="http://schemas.microsoft.com/office/drawing/2010/main" val="0"/>
              </a:ext>
            </a:extLst>
          </a:blip>
          <a:srcRect b="50830"/>
          <a:stretch/>
        </p:blipFill>
        <p:spPr bwMode="auto">
          <a:xfrm>
            <a:off x="4794134" y="103308"/>
            <a:ext cx="2093954" cy="8054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3085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Screen Shot 2017-02-08 at 20.57.18.png"/>
          <p:cNvPicPr>
            <a:picLocks noChangeAspect="1"/>
          </p:cNvPicPr>
          <p:nvPr/>
        </p:nvPicPr>
        <p:blipFill rotWithShape="1">
          <a:blip r:embed="rId2">
            <a:extLst>
              <a:ext uri="{28A0092B-C50C-407E-A947-70E740481C1C}">
                <a14:useLocalDpi xmlns:a14="http://schemas.microsoft.com/office/drawing/2010/main" val="0"/>
              </a:ext>
            </a:extLst>
          </a:blip>
          <a:srcRect r="27226"/>
          <a:stretch/>
        </p:blipFill>
        <p:spPr bwMode="auto">
          <a:xfrm>
            <a:off x="1847529" y="332656"/>
            <a:ext cx="7955487" cy="555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Screen Shot 2017-02-08 at 21.10.3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8025" y="5399088"/>
            <a:ext cx="1727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23592" y="6002124"/>
            <a:ext cx="5400196" cy="523220"/>
          </a:xfrm>
          <a:prstGeom prst="rect">
            <a:avLst/>
          </a:prstGeom>
          <a:noFill/>
        </p:spPr>
        <p:txBody>
          <a:bodyPr wrap="none" rtlCol="0">
            <a:spAutoFit/>
          </a:bodyPr>
          <a:lstStyle/>
          <a:p>
            <a:r>
              <a:rPr lang="en-GB" sz="2800" dirty="0"/>
              <a:t>J </a:t>
            </a:r>
            <a:r>
              <a:rPr lang="en-GB" sz="2800" dirty="0" err="1"/>
              <a:t>Psychopharm</a:t>
            </a:r>
            <a:r>
              <a:rPr lang="en-GB" sz="2800" dirty="0"/>
              <a:t>. 2016 30(6):495-553</a:t>
            </a:r>
          </a:p>
        </p:txBody>
      </p:sp>
    </p:spTree>
    <p:extLst>
      <p:ext uri="{BB962C8B-B14F-4D97-AF65-F5344CB8AC3E}">
        <p14:creationId xmlns:p14="http://schemas.microsoft.com/office/powerpoint/2010/main" val="183376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Line 2"/>
          <p:cNvSpPr>
            <a:spLocks noChangeShapeType="1"/>
          </p:cNvSpPr>
          <p:nvPr/>
        </p:nvSpPr>
        <p:spPr bwMode="auto">
          <a:xfrm flipV="1">
            <a:off x="4111625" y="1995189"/>
            <a:ext cx="0" cy="420370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rgbClr val="000000"/>
              </a:solidFill>
            </a:endParaRPr>
          </a:p>
        </p:txBody>
      </p:sp>
      <p:sp>
        <p:nvSpPr>
          <p:cNvPr id="419843" name="Line 3"/>
          <p:cNvSpPr>
            <a:spLocks noChangeShapeType="1"/>
          </p:cNvSpPr>
          <p:nvPr/>
        </p:nvSpPr>
        <p:spPr bwMode="auto">
          <a:xfrm flipV="1">
            <a:off x="7467600" y="2007889"/>
            <a:ext cx="0" cy="420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rgbClr val="000000"/>
              </a:solidFill>
            </a:endParaRPr>
          </a:p>
        </p:txBody>
      </p:sp>
      <p:sp>
        <p:nvSpPr>
          <p:cNvPr id="419844" name="Freeform 4"/>
          <p:cNvSpPr>
            <a:spLocks/>
          </p:cNvSpPr>
          <p:nvPr/>
        </p:nvSpPr>
        <p:spPr bwMode="auto">
          <a:xfrm>
            <a:off x="2743200" y="1944389"/>
            <a:ext cx="6858000" cy="4267200"/>
          </a:xfrm>
          <a:custGeom>
            <a:avLst/>
            <a:gdLst>
              <a:gd name="T0" fmla="*/ 0 w 4456"/>
              <a:gd name="T1" fmla="*/ 0 h 2704"/>
              <a:gd name="T2" fmla="*/ 0 w 4456"/>
              <a:gd name="T3" fmla="*/ 2147483647 h 2704"/>
              <a:gd name="T4" fmla="*/ 2147483647 w 4456"/>
              <a:gd name="T5" fmla="*/ 2147483647 h 2704"/>
              <a:gd name="T6" fmla="*/ 0 60000 65536"/>
              <a:gd name="T7" fmla="*/ 0 60000 65536"/>
              <a:gd name="T8" fmla="*/ 0 60000 65536"/>
              <a:gd name="T9" fmla="*/ 0 w 4456"/>
              <a:gd name="T10" fmla="*/ 0 h 2704"/>
              <a:gd name="T11" fmla="*/ 4456 w 4456"/>
              <a:gd name="T12" fmla="*/ 2704 h 2704"/>
            </a:gdLst>
            <a:ahLst/>
            <a:cxnLst>
              <a:cxn ang="T6">
                <a:pos x="T0" y="T1"/>
              </a:cxn>
              <a:cxn ang="T7">
                <a:pos x="T2" y="T3"/>
              </a:cxn>
              <a:cxn ang="T8">
                <a:pos x="T4" y="T5"/>
              </a:cxn>
            </a:cxnLst>
            <a:rect l="T9" t="T10" r="T11" b="T12"/>
            <a:pathLst>
              <a:path w="4456" h="2704">
                <a:moveTo>
                  <a:pt x="0" y="0"/>
                </a:moveTo>
                <a:lnTo>
                  <a:pt x="0" y="2704"/>
                </a:lnTo>
                <a:lnTo>
                  <a:pt x="4456" y="270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ndParaRPr>
          </a:p>
        </p:txBody>
      </p:sp>
      <p:sp>
        <p:nvSpPr>
          <p:cNvPr id="419845" name="Rectangle 5"/>
          <p:cNvSpPr>
            <a:spLocks noChangeArrowheads="1"/>
          </p:cNvSpPr>
          <p:nvPr/>
        </p:nvSpPr>
        <p:spPr bwMode="auto">
          <a:xfrm>
            <a:off x="2819401" y="310644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600" b="1">
                <a:solidFill>
                  <a:schemeClr val="tx1"/>
                </a:solidFill>
                <a:latin typeface="Arial" pitchFamily="34" charset="0"/>
              </a:defRPr>
            </a:lvl1pPr>
            <a:lvl2pPr marL="742950" indent="-285750" eaLnBrk="0" hangingPunct="0">
              <a:spcBef>
                <a:spcPct val="20000"/>
              </a:spcBef>
              <a:buChar char="–"/>
              <a:defRPr sz="2200" b="1">
                <a:solidFill>
                  <a:schemeClr val="tx1"/>
                </a:solidFill>
                <a:latin typeface="Arial" pitchFamily="34" charset="0"/>
              </a:defRPr>
            </a:lvl2pPr>
            <a:lvl3pPr marL="1143000" indent="-228600" eaLnBrk="0" hangingPunct="0">
              <a:spcBef>
                <a:spcPct val="20000"/>
              </a:spcBef>
              <a:buChar char="•"/>
              <a:defRPr sz="2000"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Char char="•"/>
              <a:defRPr b="1">
                <a:solidFill>
                  <a:schemeClr val="tx1"/>
                </a:solidFill>
                <a:latin typeface="Arial" pitchFamily="34" charset="0"/>
              </a:defRPr>
            </a:lvl5pPr>
            <a:lvl6pPr marL="2514600" indent="-228600" eaLnBrk="0" fontAlgn="base" hangingPunct="0">
              <a:spcBef>
                <a:spcPct val="20000"/>
              </a:spcBef>
              <a:spcAft>
                <a:spcPct val="0"/>
              </a:spcAft>
              <a:buChar char="•"/>
              <a:defRPr b="1">
                <a:solidFill>
                  <a:schemeClr val="tx1"/>
                </a:solidFill>
                <a:latin typeface="Arial" pitchFamily="34" charset="0"/>
              </a:defRPr>
            </a:lvl6pPr>
            <a:lvl7pPr marL="2971800" indent="-228600" eaLnBrk="0" fontAlgn="base" hangingPunct="0">
              <a:spcBef>
                <a:spcPct val="20000"/>
              </a:spcBef>
              <a:spcAft>
                <a:spcPct val="0"/>
              </a:spcAft>
              <a:buChar char="•"/>
              <a:defRPr b="1">
                <a:solidFill>
                  <a:schemeClr val="tx1"/>
                </a:solidFill>
                <a:latin typeface="Arial" pitchFamily="34" charset="0"/>
              </a:defRPr>
            </a:lvl7pPr>
            <a:lvl8pPr marL="3429000" indent="-228600" eaLnBrk="0" fontAlgn="base" hangingPunct="0">
              <a:spcBef>
                <a:spcPct val="20000"/>
              </a:spcBef>
              <a:spcAft>
                <a:spcPct val="0"/>
              </a:spcAft>
              <a:buChar char="•"/>
              <a:defRPr b="1">
                <a:solidFill>
                  <a:schemeClr val="tx1"/>
                </a:solidFill>
                <a:latin typeface="Arial" pitchFamily="34" charset="0"/>
              </a:defRPr>
            </a:lvl8pPr>
            <a:lvl9pPr marL="3886200" indent="-228600" eaLnBrk="0" fontAlgn="base" hangingPunct="0">
              <a:spcBef>
                <a:spcPct val="20000"/>
              </a:spcBef>
              <a:spcAft>
                <a:spcPct val="0"/>
              </a:spcAft>
              <a:buChar char="•"/>
              <a:defRPr b="1">
                <a:solidFill>
                  <a:schemeClr val="tx1"/>
                </a:solidFill>
                <a:latin typeface="Arial" pitchFamily="34" charset="0"/>
              </a:defRPr>
            </a:lvl9pPr>
          </a:lstStyle>
          <a:p>
            <a:pPr>
              <a:spcBef>
                <a:spcPct val="0"/>
              </a:spcBef>
              <a:buFontTx/>
              <a:buNone/>
            </a:pPr>
            <a:endParaRPr lang="en-GB" altLang="en-US" sz="2400">
              <a:solidFill>
                <a:srgbClr val="FFFF00"/>
              </a:solidFill>
            </a:endParaRPr>
          </a:p>
        </p:txBody>
      </p:sp>
      <p:sp>
        <p:nvSpPr>
          <p:cNvPr id="419846" name="Text Box 6"/>
          <p:cNvSpPr txBox="1">
            <a:spLocks noChangeArrowheads="1"/>
          </p:cNvSpPr>
          <p:nvPr/>
        </p:nvSpPr>
        <p:spPr bwMode="auto">
          <a:xfrm>
            <a:off x="2768601" y="2196802"/>
            <a:ext cx="773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600" b="1">
                <a:solidFill>
                  <a:schemeClr val="tx1"/>
                </a:solidFill>
                <a:latin typeface="Arial" pitchFamily="34" charset="0"/>
              </a:defRPr>
            </a:lvl1pPr>
            <a:lvl2pPr marL="742950" indent="-285750" eaLnBrk="0" hangingPunct="0">
              <a:spcBef>
                <a:spcPct val="20000"/>
              </a:spcBef>
              <a:buChar char="–"/>
              <a:defRPr sz="2200" b="1">
                <a:solidFill>
                  <a:schemeClr val="tx1"/>
                </a:solidFill>
                <a:latin typeface="Arial" pitchFamily="34" charset="0"/>
              </a:defRPr>
            </a:lvl2pPr>
            <a:lvl3pPr marL="1143000" indent="-228600" eaLnBrk="0" hangingPunct="0">
              <a:spcBef>
                <a:spcPct val="20000"/>
              </a:spcBef>
              <a:buChar char="•"/>
              <a:defRPr sz="2000"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Char char="•"/>
              <a:defRPr b="1">
                <a:solidFill>
                  <a:schemeClr val="tx1"/>
                </a:solidFill>
                <a:latin typeface="Arial" pitchFamily="34" charset="0"/>
              </a:defRPr>
            </a:lvl5pPr>
            <a:lvl6pPr marL="2514600" indent="-228600" eaLnBrk="0" fontAlgn="base" hangingPunct="0">
              <a:spcBef>
                <a:spcPct val="20000"/>
              </a:spcBef>
              <a:spcAft>
                <a:spcPct val="0"/>
              </a:spcAft>
              <a:buChar char="•"/>
              <a:defRPr b="1">
                <a:solidFill>
                  <a:schemeClr val="tx1"/>
                </a:solidFill>
                <a:latin typeface="Arial" pitchFamily="34" charset="0"/>
              </a:defRPr>
            </a:lvl6pPr>
            <a:lvl7pPr marL="2971800" indent="-228600" eaLnBrk="0" fontAlgn="base" hangingPunct="0">
              <a:spcBef>
                <a:spcPct val="20000"/>
              </a:spcBef>
              <a:spcAft>
                <a:spcPct val="0"/>
              </a:spcAft>
              <a:buChar char="•"/>
              <a:defRPr b="1">
                <a:solidFill>
                  <a:schemeClr val="tx1"/>
                </a:solidFill>
                <a:latin typeface="Arial" pitchFamily="34" charset="0"/>
              </a:defRPr>
            </a:lvl7pPr>
            <a:lvl8pPr marL="3429000" indent="-228600" eaLnBrk="0" fontAlgn="base" hangingPunct="0">
              <a:spcBef>
                <a:spcPct val="20000"/>
              </a:spcBef>
              <a:spcAft>
                <a:spcPct val="0"/>
              </a:spcAft>
              <a:buChar char="•"/>
              <a:defRPr b="1">
                <a:solidFill>
                  <a:schemeClr val="tx1"/>
                </a:solidFill>
                <a:latin typeface="Arial" pitchFamily="34" charset="0"/>
              </a:defRPr>
            </a:lvl8pPr>
            <a:lvl9pPr marL="3886200" indent="-228600" eaLnBrk="0" fontAlgn="base" hangingPunct="0">
              <a:spcBef>
                <a:spcPct val="20000"/>
              </a:spcBef>
              <a:spcAft>
                <a:spcPct val="0"/>
              </a:spcAft>
              <a:buChar char="•"/>
              <a:defRPr b="1">
                <a:solidFill>
                  <a:schemeClr val="tx1"/>
                </a:solidFill>
                <a:latin typeface="Arial" pitchFamily="34" charset="0"/>
              </a:defRPr>
            </a:lvl9pPr>
          </a:lstStyle>
          <a:p>
            <a:pPr>
              <a:lnSpc>
                <a:spcPct val="80000"/>
              </a:lnSpc>
              <a:spcBef>
                <a:spcPct val="0"/>
              </a:spcBef>
              <a:buFontTx/>
              <a:buNone/>
            </a:pPr>
            <a:r>
              <a:rPr lang="en-GB" altLang="en-US" sz="2000">
                <a:solidFill>
                  <a:srgbClr val="000000"/>
                </a:solidFill>
                <a:latin typeface="Arial Narrow" pitchFamily="34" charset="0"/>
              </a:rPr>
              <a:t>Mania</a:t>
            </a:r>
          </a:p>
        </p:txBody>
      </p:sp>
      <p:sp>
        <p:nvSpPr>
          <p:cNvPr id="419847" name="Text Box 7"/>
          <p:cNvSpPr txBox="1">
            <a:spLocks noChangeArrowheads="1"/>
          </p:cNvSpPr>
          <p:nvPr/>
        </p:nvSpPr>
        <p:spPr bwMode="auto">
          <a:xfrm>
            <a:off x="2768601" y="3035002"/>
            <a:ext cx="1306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600" b="1">
                <a:solidFill>
                  <a:schemeClr val="tx1"/>
                </a:solidFill>
                <a:latin typeface="Arial" pitchFamily="34" charset="0"/>
              </a:defRPr>
            </a:lvl1pPr>
            <a:lvl2pPr marL="742950" indent="-285750" eaLnBrk="0" hangingPunct="0">
              <a:spcBef>
                <a:spcPct val="20000"/>
              </a:spcBef>
              <a:buChar char="–"/>
              <a:defRPr sz="2200" b="1">
                <a:solidFill>
                  <a:schemeClr val="tx1"/>
                </a:solidFill>
                <a:latin typeface="Arial" pitchFamily="34" charset="0"/>
              </a:defRPr>
            </a:lvl2pPr>
            <a:lvl3pPr marL="1143000" indent="-228600" eaLnBrk="0" hangingPunct="0">
              <a:spcBef>
                <a:spcPct val="20000"/>
              </a:spcBef>
              <a:buChar char="•"/>
              <a:defRPr sz="2000"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Char char="•"/>
              <a:defRPr b="1">
                <a:solidFill>
                  <a:schemeClr val="tx1"/>
                </a:solidFill>
                <a:latin typeface="Arial" pitchFamily="34" charset="0"/>
              </a:defRPr>
            </a:lvl5pPr>
            <a:lvl6pPr marL="2514600" indent="-228600" eaLnBrk="0" fontAlgn="base" hangingPunct="0">
              <a:spcBef>
                <a:spcPct val="20000"/>
              </a:spcBef>
              <a:spcAft>
                <a:spcPct val="0"/>
              </a:spcAft>
              <a:buChar char="•"/>
              <a:defRPr b="1">
                <a:solidFill>
                  <a:schemeClr val="tx1"/>
                </a:solidFill>
                <a:latin typeface="Arial" pitchFamily="34" charset="0"/>
              </a:defRPr>
            </a:lvl6pPr>
            <a:lvl7pPr marL="2971800" indent="-228600" eaLnBrk="0" fontAlgn="base" hangingPunct="0">
              <a:spcBef>
                <a:spcPct val="20000"/>
              </a:spcBef>
              <a:spcAft>
                <a:spcPct val="0"/>
              </a:spcAft>
              <a:buChar char="•"/>
              <a:defRPr b="1">
                <a:solidFill>
                  <a:schemeClr val="tx1"/>
                </a:solidFill>
                <a:latin typeface="Arial" pitchFamily="34" charset="0"/>
              </a:defRPr>
            </a:lvl7pPr>
            <a:lvl8pPr marL="3429000" indent="-228600" eaLnBrk="0" fontAlgn="base" hangingPunct="0">
              <a:spcBef>
                <a:spcPct val="20000"/>
              </a:spcBef>
              <a:spcAft>
                <a:spcPct val="0"/>
              </a:spcAft>
              <a:buChar char="•"/>
              <a:defRPr b="1">
                <a:solidFill>
                  <a:schemeClr val="tx1"/>
                </a:solidFill>
                <a:latin typeface="Arial" pitchFamily="34" charset="0"/>
              </a:defRPr>
            </a:lvl8pPr>
            <a:lvl9pPr marL="3886200" indent="-228600" eaLnBrk="0" fontAlgn="base" hangingPunct="0">
              <a:spcBef>
                <a:spcPct val="20000"/>
              </a:spcBef>
              <a:spcAft>
                <a:spcPct val="0"/>
              </a:spcAft>
              <a:buChar char="•"/>
              <a:defRPr b="1">
                <a:solidFill>
                  <a:schemeClr val="tx1"/>
                </a:solidFill>
                <a:latin typeface="Arial" pitchFamily="34" charset="0"/>
              </a:defRPr>
            </a:lvl9pPr>
          </a:lstStyle>
          <a:p>
            <a:pPr>
              <a:lnSpc>
                <a:spcPct val="80000"/>
              </a:lnSpc>
              <a:spcBef>
                <a:spcPct val="0"/>
              </a:spcBef>
              <a:buFontTx/>
              <a:buNone/>
            </a:pPr>
            <a:r>
              <a:rPr lang="en-GB" altLang="en-US" sz="2000">
                <a:solidFill>
                  <a:srgbClr val="000000"/>
                </a:solidFill>
                <a:latin typeface="Arial Narrow" pitchFamily="34" charset="0"/>
              </a:rPr>
              <a:t>Hypomania</a:t>
            </a:r>
          </a:p>
        </p:txBody>
      </p:sp>
      <p:sp>
        <p:nvSpPr>
          <p:cNvPr id="419848" name="Text Box 8"/>
          <p:cNvSpPr txBox="1">
            <a:spLocks noChangeArrowheads="1"/>
          </p:cNvSpPr>
          <p:nvPr/>
        </p:nvSpPr>
        <p:spPr bwMode="auto">
          <a:xfrm>
            <a:off x="2768601" y="3873202"/>
            <a:ext cx="1122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600" b="1">
                <a:solidFill>
                  <a:schemeClr val="tx1"/>
                </a:solidFill>
                <a:latin typeface="Arial" pitchFamily="34" charset="0"/>
              </a:defRPr>
            </a:lvl1pPr>
            <a:lvl2pPr marL="742950" indent="-285750" eaLnBrk="0" hangingPunct="0">
              <a:spcBef>
                <a:spcPct val="20000"/>
              </a:spcBef>
              <a:buChar char="–"/>
              <a:defRPr sz="2200" b="1">
                <a:solidFill>
                  <a:schemeClr val="tx1"/>
                </a:solidFill>
                <a:latin typeface="Arial" pitchFamily="34" charset="0"/>
              </a:defRPr>
            </a:lvl2pPr>
            <a:lvl3pPr marL="1143000" indent="-228600" eaLnBrk="0" hangingPunct="0">
              <a:spcBef>
                <a:spcPct val="20000"/>
              </a:spcBef>
              <a:buChar char="•"/>
              <a:defRPr sz="2000"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Char char="•"/>
              <a:defRPr b="1">
                <a:solidFill>
                  <a:schemeClr val="tx1"/>
                </a:solidFill>
                <a:latin typeface="Arial" pitchFamily="34" charset="0"/>
              </a:defRPr>
            </a:lvl5pPr>
            <a:lvl6pPr marL="2514600" indent="-228600" eaLnBrk="0" fontAlgn="base" hangingPunct="0">
              <a:spcBef>
                <a:spcPct val="20000"/>
              </a:spcBef>
              <a:spcAft>
                <a:spcPct val="0"/>
              </a:spcAft>
              <a:buChar char="•"/>
              <a:defRPr b="1">
                <a:solidFill>
                  <a:schemeClr val="tx1"/>
                </a:solidFill>
                <a:latin typeface="Arial" pitchFamily="34" charset="0"/>
              </a:defRPr>
            </a:lvl6pPr>
            <a:lvl7pPr marL="2971800" indent="-228600" eaLnBrk="0" fontAlgn="base" hangingPunct="0">
              <a:spcBef>
                <a:spcPct val="20000"/>
              </a:spcBef>
              <a:spcAft>
                <a:spcPct val="0"/>
              </a:spcAft>
              <a:buChar char="•"/>
              <a:defRPr b="1">
                <a:solidFill>
                  <a:schemeClr val="tx1"/>
                </a:solidFill>
                <a:latin typeface="Arial" pitchFamily="34" charset="0"/>
              </a:defRPr>
            </a:lvl7pPr>
            <a:lvl8pPr marL="3429000" indent="-228600" eaLnBrk="0" fontAlgn="base" hangingPunct="0">
              <a:spcBef>
                <a:spcPct val="20000"/>
              </a:spcBef>
              <a:spcAft>
                <a:spcPct val="0"/>
              </a:spcAft>
              <a:buChar char="•"/>
              <a:defRPr b="1">
                <a:solidFill>
                  <a:schemeClr val="tx1"/>
                </a:solidFill>
                <a:latin typeface="Arial" pitchFamily="34" charset="0"/>
              </a:defRPr>
            </a:lvl8pPr>
            <a:lvl9pPr marL="3886200" indent="-228600" eaLnBrk="0" fontAlgn="base" hangingPunct="0">
              <a:spcBef>
                <a:spcPct val="20000"/>
              </a:spcBef>
              <a:spcAft>
                <a:spcPct val="0"/>
              </a:spcAft>
              <a:buChar char="•"/>
              <a:defRPr b="1">
                <a:solidFill>
                  <a:schemeClr val="tx1"/>
                </a:solidFill>
                <a:latin typeface="Arial" pitchFamily="34" charset="0"/>
              </a:defRPr>
            </a:lvl9pPr>
          </a:lstStyle>
          <a:p>
            <a:pPr>
              <a:lnSpc>
                <a:spcPct val="80000"/>
              </a:lnSpc>
              <a:spcBef>
                <a:spcPct val="0"/>
              </a:spcBef>
              <a:buFontTx/>
              <a:buNone/>
            </a:pPr>
            <a:r>
              <a:rPr lang="en-GB" altLang="en-US" sz="2000">
                <a:solidFill>
                  <a:srgbClr val="000000"/>
                </a:solidFill>
                <a:latin typeface="Arial Narrow" pitchFamily="34" charset="0"/>
              </a:rPr>
              <a:t>Euthymia</a:t>
            </a:r>
          </a:p>
        </p:txBody>
      </p:sp>
      <p:sp>
        <p:nvSpPr>
          <p:cNvPr id="419849" name="Text Box 9"/>
          <p:cNvSpPr txBox="1">
            <a:spLocks noChangeArrowheads="1"/>
          </p:cNvSpPr>
          <p:nvPr/>
        </p:nvSpPr>
        <p:spPr bwMode="auto">
          <a:xfrm>
            <a:off x="2768601" y="4482803"/>
            <a:ext cx="1317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600" b="1">
                <a:solidFill>
                  <a:schemeClr val="tx1"/>
                </a:solidFill>
                <a:latin typeface="Arial" pitchFamily="34" charset="0"/>
              </a:defRPr>
            </a:lvl1pPr>
            <a:lvl2pPr marL="742950" indent="-285750" eaLnBrk="0" hangingPunct="0">
              <a:spcBef>
                <a:spcPct val="20000"/>
              </a:spcBef>
              <a:buChar char="–"/>
              <a:defRPr sz="2200" b="1">
                <a:solidFill>
                  <a:schemeClr val="tx1"/>
                </a:solidFill>
                <a:latin typeface="Arial" pitchFamily="34" charset="0"/>
              </a:defRPr>
            </a:lvl2pPr>
            <a:lvl3pPr marL="1143000" indent="-228600" eaLnBrk="0" hangingPunct="0">
              <a:spcBef>
                <a:spcPct val="20000"/>
              </a:spcBef>
              <a:buChar char="•"/>
              <a:defRPr sz="2000"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Char char="•"/>
              <a:defRPr b="1">
                <a:solidFill>
                  <a:schemeClr val="tx1"/>
                </a:solidFill>
                <a:latin typeface="Arial" pitchFamily="34" charset="0"/>
              </a:defRPr>
            </a:lvl5pPr>
            <a:lvl6pPr marL="2514600" indent="-228600" eaLnBrk="0" fontAlgn="base" hangingPunct="0">
              <a:spcBef>
                <a:spcPct val="20000"/>
              </a:spcBef>
              <a:spcAft>
                <a:spcPct val="0"/>
              </a:spcAft>
              <a:buChar char="•"/>
              <a:defRPr b="1">
                <a:solidFill>
                  <a:schemeClr val="tx1"/>
                </a:solidFill>
                <a:latin typeface="Arial" pitchFamily="34" charset="0"/>
              </a:defRPr>
            </a:lvl6pPr>
            <a:lvl7pPr marL="2971800" indent="-228600" eaLnBrk="0" fontAlgn="base" hangingPunct="0">
              <a:spcBef>
                <a:spcPct val="20000"/>
              </a:spcBef>
              <a:spcAft>
                <a:spcPct val="0"/>
              </a:spcAft>
              <a:buChar char="•"/>
              <a:defRPr b="1">
                <a:solidFill>
                  <a:schemeClr val="tx1"/>
                </a:solidFill>
                <a:latin typeface="Arial" pitchFamily="34" charset="0"/>
              </a:defRPr>
            </a:lvl7pPr>
            <a:lvl8pPr marL="3429000" indent="-228600" eaLnBrk="0" fontAlgn="base" hangingPunct="0">
              <a:spcBef>
                <a:spcPct val="20000"/>
              </a:spcBef>
              <a:spcAft>
                <a:spcPct val="0"/>
              </a:spcAft>
              <a:buChar char="•"/>
              <a:defRPr b="1">
                <a:solidFill>
                  <a:schemeClr val="tx1"/>
                </a:solidFill>
                <a:latin typeface="Arial" pitchFamily="34" charset="0"/>
              </a:defRPr>
            </a:lvl8pPr>
            <a:lvl9pPr marL="3886200" indent="-228600" eaLnBrk="0" fontAlgn="base" hangingPunct="0">
              <a:spcBef>
                <a:spcPct val="20000"/>
              </a:spcBef>
              <a:spcAft>
                <a:spcPct val="0"/>
              </a:spcAft>
              <a:buChar char="•"/>
              <a:defRPr b="1">
                <a:solidFill>
                  <a:schemeClr val="tx1"/>
                </a:solidFill>
                <a:latin typeface="Arial" pitchFamily="34" charset="0"/>
              </a:defRPr>
            </a:lvl9pPr>
          </a:lstStyle>
          <a:p>
            <a:pPr>
              <a:lnSpc>
                <a:spcPct val="80000"/>
              </a:lnSpc>
              <a:spcBef>
                <a:spcPct val="0"/>
              </a:spcBef>
              <a:buFontTx/>
              <a:buNone/>
            </a:pPr>
            <a:r>
              <a:rPr lang="en-GB" altLang="en-US" sz="2000">
                <a:solidFill>
                  <a:srgbClr val="000000"/>
                </a:solidFill>
                <a:latin typeface="Arial Narrow" pitchFamily="34" charset="0"/>
              </a:rPr>
              <a:t>Minor</a:t>
            </a:r>
            <a:br>
              <a:rPr lang="en-GB" altLang="en-US" sz="2000">
                <a:solidFill>
                  <a:srgbClr val="000000"/>
                </a:solidFill>
                <a:latin typeface="Arial Narrow" pitchFamily="34" charset="0"/>
              </a:rPr>
            </a:br>
            <a:r>
              <a:rPr lang="en-GB" altLang="en-US" sz="2000">
                <a:solidFill>
                  <a:srgbClr val="000000"/>
                </a:solidFill>
                <a:latin typeface="Arial Narrow" pitchFamily="34" charset="0"/>
              </a:rPr>
              <a:t>Depression</a:t>
            </a:r>
          </a:p>
        </p:txBody>
      </p:sp>
      <p:sp>
        <p:nvSpPr>
          <p:cNvPr id="419850" name="Text Box 10"/>
          <p:cNvSpPr txBox="1">
            <a:spLocks noChangeArrowheads="1"/>
          </p:cNvSpPr>
          <p:nvPr/>
        </p:nvSpPr>
        <p:spPr bwMode="auto">
          <a:xfrm>
            <a:off x="2768601" y="5397203"/>
            <a:ext cx="1317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600" b="1">
                <a:solidFill>
                  <a:schemeClr val="tx1"/>
                </a:solidFill>
                <a:latin typeface="Arial" pitchFamily="34" charset="0"/>
              </a:defRPr>
            </a:lvl1pPr>
            <a:lvl2pPr marL="742950" indent="-285750" eaLnBrk="0" hangingPunct="0">
              <a:spcBef>
                <a:spcPct val="20000"/>
              </a:spcBef>
              <a:buChar char="–"/>
              <a:defRPr sz="2200" b="1">
                <a:solidFill>
                  <a:schemeClr val="tx1"/>
                </a:solidFill>
                <a:latin typeface="Arial" pitchFamily="34" charset="0"/>
              </a:defRPr>
            </a:lvl2pPr>
            <a:lvl3pPr marL="1143000" indent="-228600" eaLnBrk="0" hangingPunct="0">
              <a:spcBef>
                <a:spcPct val="20000"/>
              </a:spcBef>
              <a:buChar char="•"/>
              <a:defRPr sz="2000"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Char char="•"/>
              <a:defRPr b="1">
                <a:solidFill>
                  <a:schemeClr val="tx1"/>
                </a:solidFill>
                <a:latin typeface="Arial" pitchFamily="34" charset="0"/>
              </a:defRPr>
            </a:lvl5pPr>
            <a:lvl6pPr marL="2514600" indent="-228600" eaLnBrk="0" fontAlgn="base" hangingPunct="0">
              <a:spcBef>
                <a:spcPct val="20000"/>
              </a:spcBef>
              <a:spcAft>
                <a:spcPct val="0"/>
              </a:spcAft>
              <a:buChar char="•"/>
              <a:defRPr b="1">
                <a:solidFill>
                  <a:schemeClr val="tx1"/>
                </a:solidFill>
                <a:latin typeface="Arial" pitchFamily="34" charset="0"/>
              </a:defRPr>
            </a:lvl6pPr>
            <a:lvl7pPr marL="2971800" indent="-228600" eaLnBrk="0" fontAlgn="base" hangingPunct="0">
              <a:spcBef>
                <a:spcPct val="20000"/>
              </a:spcBef>
              <a:spcAft>
                <a:spcPct val="0"/>
              </a:spcAft>
              <a:buChar char="•"/>
              <a:defRPr b="1">
                <a:solidFill>
                  <a:schemeClr val="tx1"/>
                </a:solidFill>
                <a:latin typeface="Arial" pitchFamily="34" charset="0"/>
              </a:defRPr>
            </a:lvl7pPr>
            <a:lvl8pPr marL="3429000" indent="-228600" eaLnBrk="0" fontAlgn="base" hangingPunct="0">
              <a:spcBef>
                <a:spcPct val="20000"/>
              </a:spcBef>
              <a:spcAft>
                <a:spcPct val="0"/>
              </a:spcAft>
              <a:buChar char="•"/>
              <a:defRPr b="1">
                <a:solidFill>
                  <a:schemeClr val="tx1"/>
                </a:solidFill>
                <a:latin typeface="Arial" pitchFamily="34" charset="0"/>
              </a:defRPr>
            </a:lvl8pPr>
            <a:lvl9pPr marL="3886200" indent="-228600" eaLnBrk="0" fontAlgn="base" hangingPunct="0">
              <a:spcBef>
                <a:spcPct val="20000"/>
              </a:spcBef>
              <a:spcAft>
                <a:spcPct val="0"/>
              </a:spcAft>
              <a:buChar char="•"/>
              <a:defRPr b="1">
                <a:solidFill>
                  <a:schemeClr val="tx1"/>
                </a:solidFill>
                <a:latin typeface="Arial" pitchFamily="34" charset="0"/>
              </a:defRPr>
            </a:lvl9pPr>
          </a:lstStyle>
          <a:p>
            <a:pPr>
              <a:lnSpc>
                <a:spcPct val="80000"/>
              </a:lnSpc>
              <a:spcBef>
                <a:spcPct val="0"/>
              </a:spcBef>
              <a:buFontTx/>
              <a:buNone/>
            </a:pPr>
            <a:r>
              <a:rPr lang="en-GB" altLang="en-US" sz="2000">
                <a:solidFill>
                  <a:srgbClr val="000000"/>
                </a:solidFill>
                <a:latin typeface="Arial Narrow" pitchFamily="34" charset="0"/>
              </a:rPr>
              <a:t>Major</a:t>
            </a:r>
            <a:br>
              <a:rPr lang="en-GB" altLang="en-US" sz="2000">
                <a:solidFill>
                  <a:srgbClr val="000000"/>
                </a:solidFill>
                <a:latin typeface="Arial Narrow" pitchFamily="34" charset="0"/>
              </a:rPr>
            </a:br>
            <a:r>
              <a:rPr lang="en-GB" altLang="en-US" sz="2000">
                <a:solidFill>
                  <a:srgbClr val="000000"/>
                </a:solidFill>
                <a:latin typeface="Arial Narrow" pitchFamily="34" charset="0"/>
              </a:rPr>
              <a:t>Depression</a:t>
            </a:r>
          </a:p>
        </p:txBody>
      </p:sp>
      <p:sp>
        <p:nvSpPr>
          <p:cNvPr id="419851" name="Text Box 11"/>
          <p:cNvSpPr txBox="1">
            <a:spLocks noChangeArrowheads="1"/>
          </p:cNvSpPr>
          <p:nvPr/>
        </p:nvSpPr>
        <p:spPr bwMode="auto">
          <a:xfrm>
            <a:off x="4583114" y="6260802"/>
            <a:ext cx="1989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600" b="1">
                <a:solidFill>
                  <a:schemeClr val="tx1"/>
                </a:solidFill>
                <a:latin typeface="Arial" pitchFamily="34" charset="0"/>
              </a:defRPr>
            </a:lvl1pPr>
            <a:lvl2pPr marL="742950" indent="-285750" eaLnBrk="0" hangingPunct="0">
              <a:spcBef>
                <a:spcPct val="20000"/>
              </a:spcBef>
              <a:buChar char="–"/>
              <a:defRPr sz="2200" b="1">
                <a:solidFill>
                  <a:schemeClr val="tx1"/>
                </a:solidFill>
                <a:latin typeface="Arial" pitchFamily="34" charset="0"/>
              </a:defRPr>
            </a:lvl2pPr>
            <a:lvl3pPr marL="1143000" indent="-228600" eaLnBrk="0" hangingPunct="0">
              <a:spcBef>
                <a:spcPct val="20000"/>
              </a:spcBef>
              <a:buChar char="•"/>
              <a:defRPr sz="2000"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Char char="•"/>
              <a:defRPr b="1">
                <a:solidFill>
                  <a:schemeClr val="tx1"/>
                </a:solidFill>
                <a:latin typeface="Arial" pitchFamily="34" charset="0"/>
              </a:defRPr>
            </a:lvl5pPr>
            <a:lvl6pPr marL="2514600" indent="-228600" eaLnBrk="0" fontAlgn="base" hangingPunct="0">
              <a:spcBef>
                <a:spcPct val="20000"/>
              </a:spcBef>
              <a:spcAft>
                <a:spcPct val="0"/>
              </a:spcAft>
              <a:buChar char="•"/>
              <a:defRPr b="1">
                <a:solidFill>
                  <a:schemeClr val="tx1"/>
                </a:solidFill>
                <a:latin typeface="Arial" pitchFamily="34" charset="0"/>
              </a:defRPr>
            </a:lvl6pPr>
            <a:lvl7pPr marL="2971800" indent="-228600" eaLnBrk="0" fontAlgn="base" hangingPunct="0">
              <a:spcBef>
                <a:spcPct val="20000"/>
              </a:spcBef>
              <a:spcAft>
                <a:spcPct val="0"/>
              </a:spcAft>
              <a:buChar char="•"/>
              <a:defRPr b="1">
                <a:solidFill>
                  <a:schemeClr val="tx1"/>
                </a:solidFill>
                <a:latin typeface="Arial" pitchFamily="34" charset="0"/>
              </a:defRPr>
            </a:lvl7pPr>
            <a:lvl8pPr marL="3429000" indent="-228600" eaLnBrk="0" fontAlgn="base" hangingPunct="0">
              <a:spcBef>
                <a:spcPct val="20000"/>
              </a:spcBef>
              <a:spcAft>
                <a:spcPct val="0"/>
              </a:spcAft>
              <a:buChar char="•"/>
              <a:defRPr b="1">
                <a:solidFill>
                  <a:schemeClr val="tx1"/>
                </a:solidFill>
                <a:latin typeface="Arial" pitchFamily="34" charset="0"/>
              </a:defRPr>
            </a:lvl8pPr>
            <a:lvl9pPr marL="3886200" indent="-228600" eaLnBrk="0" fontAlgn="base" hangingPunct="0">
              <a:spcBef>
                <a:spcPct val="20000"/>
              </a:spcBef>
              <a:spcAft>
                <a:spcPct val="0"/>
              </a:spcAft>
              <a:buChar char="•"/>
              <a:defRPr b="1">
                <a:solidFill>
                  <a:schemeClr val="tx1"/>
                </a:solidFill>
                <a:latin typeface="Arial" pitchFamily="34" charset="0"/>
              </a:defRPr>
            </a:lvl9pPr>
          </a:lstStyle>
          <a:p>
            <a:pPr algn="ctr">
              <a:lnSpc>
                <a:spcPct val="80000"/>
              </a:lnSpc>
              <a:spcBef>
                <a:spcPct val="0"/>
              </a:spcBef>
              <a:buFontTx/>
              <a:buNone/>
            </a:pPr>
            <a:r>
              <a:rPr lang="en-GB" altLang="en-US" sz="2000">
                <a:solidFill>
                  <a:srgbClr val="000000"/>
                </a:solidFill>
                <a:latin typeface="Arial Narrow" pitchFamily="34" charset="0"/>
              </a:rPr>
              <a:t>Preliminary Phase</a:t>
            </a:r>
          </a:p>
        </p:txBody>
      </p:sp>
      <p:sp>
        <p:nvSpPr>
          <p:cNvPr id="419852" name="Text Box 12"/>
          <p:cNvSpPr txBox="1">
            <a:spLocks noChangeArrowheads="1"/>
          </p:cNvSpPr>
          <p:nvPr/>
        </p:nvSpPr>
        <p:spPr bwMode="auto">
          <a:xfrm>
            <a:off x="7561263" y="6260802"/>
            <a:ext cx="2095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600" b="1">
                <a:solidFill>
                  <a:schemeClr val="tx1"/>
                </a:solidFill>
                <a:latin typeface="Arial" pitchFamily="34" charset="0"/>
              </a:defRPr>
            </a:lvl1pPr>
            <a:lvl2pPr marL="742950" indent="-285750" eaLnBrk="0" hangingPunct="0">
              <a:spcBef>
                <a:spcPct val="20000"/>
              </a:spcBef>
              <a:buChar char="–"/>
              <a:defRPr sz="2200" b="1">
                <a:solidFill>
                  <a:schemeClr val="tx1"/>
                </a:solidFill>
                <a:latin typeface="Arial" pitchFamily="34" charset="0"/>
              </a:defRPr>
            </a:lvl2pPr>
            <a:lvl3pPr marL="1143000" indent="-228600" eaLnBrk="0" hangingPunct="0">
              <a:spcBef>
                <a:spcPct val="20000"/>
              </a:spcBef>
              <a:buChar char="•"/>
              <a:defRPr sz="2000"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Char char="•"/>
              <a:defRPr b="1">
                <a:solidFill>
                  <a:schemeClr val="tx1"/>
                </a:solidFill>
                <a:latin typeface="Arial" pitchFamily="34" charset="0"/>
              </a:defRPr>
            </a:lvl5pPr>
            <a:lvl6pPr marL="2514600" indent="-228600" eaLnBrk="0" fontAlgn="base" hangingPunct="0">
              <a:spcBef>
                <a:spcPct val="20000"/>
              </a:spcBef>
              <a:spcAft>
                <a:spcPct val="0"/>
              </a:spcAft>
              <a:buChar char="•"/>
              <a:defRPr b="1">
                <a:solidFill>
                  <a:schemeClr val="tx1"/>
                </a:solidFill>
                <a:latin typeface="Arial" pitchFamily="34" charset="0"/>
              </a:defRPr>
            </a:lvl6pPr>
            <a:lvl7pPr marL="2971800" indent="-228600" eaLnBrk="0" fontAlgn="base" hangingPunct="0">
              <a:spcBef>
                <a:spcPct val="20000"/>
              </a:spcBef>
              <a:spcAft>
                <a:spcPct val="0"/>
              </a:spcAft>
              <a:buChar char="•"/>
              <a:defRPr b="1">
                <a:solidFill>
                  <a:schemeClr val="tx1"/>
                </a:solidFill>
                <a:latin typeface="Arial" pitchFamily="34" charset="0"/>
              </a:defRPr>
            </a:lvl7pPr>
            <a:lvl8pPr marL="3429000" indent="-228600" eaLnBrk="0" fontAlgn="base" hangingPunct="0">
              <a:spcBef>
                <a:spcPct val="20000"/>
              </a:spcBef>
              <a:spcAft>
                <a:spcPct val="0"/>
              </a:spcAft>
              <a:buChar char="•"/>
              <a:defRPr b="1">
                <a:solidFill>
                  <a:schemeClr val="tx1"/>
                </a:solidFill>
                <a:latin typeface="Arial" pitchFamily="34" charset="0"/>
              </a:defRPr>
            </a:lvl8pPr>
            <a:lvl9pPr marL="3886200" indent="-228600" eaLnBrk="0" fontAlgn="base" hangingPunct="0">
              <a:spcBef>
                <a:spcPct val="20000"/>
              </a:spcBef>
              <a:spcAft>
                <a:spcPct val="0"/>
              </a:spcAft>
              <a:buChar char="•"/>
              <a:defRPr b="1">
                <a:solidFill>
                  <a:schemeClr val="tx1"/>
                </a:solidFill>
                <a:latin typeface="Arial" pitchFamily="34" charset="0"/>
              </a:defRPr>
            </a:lvl9pPr>
          </a:lstStyle>
          <a:p>
            <a:pPr algn="ctr">
              <a:lnSpc>
                <a:spcPct val="80000"/>
              </a:lnSpc>
              <a:spcBef>
                <a:spcPct val="0"/>
              </a:spcBef>
              <a:buFontTx/>
              <a:buNone/>
            </a:pPr>
            <a:r>
              <a:rPr lang="en-GB" altLang="en-US" sz="2000">
                <a:solidFill>
                  <a:srgbClr val="000000"/>
                </a:solidFill>
                <a:latin typeface="Arial Narrow" pitchFamily="34" charset="0"/>
              </a:rPr>
              <a:t>Preventative Phase</a:t>
            </a:r>
          </a:p>
        </p:txBody>
      </p:sp>
      <p:sp>
        <p:nvSpPr>
          <p:cNvPr id="419853" name="Freeform 13"/>
          <p:cNvSpPr>
            <a:spLocks/>
          </p:cNvSpPr>
          <p:nvPr/>
        </p:nvSpPr>
        <p:spPr bwMode="auto">
          <a:xfrm>
            <a:off x="2951164" y="6192540"/>
            <a:ext cx="14287" cy="15875"/>
          </a:xfrm>
          <a:custGeom>
            <a:avLst/>
            <a:gdLst>
              <a:gd name="T0" fmla="*/ 2147483647 w 10"/>
              <a:gd name="T1" fmla="*/ 2147483647 h 10"/>
              <a:gd name="T2" fmla="*/ 0 w 10"/>
              <a:gd name="T3" fmla="*/ 2147483647 h 10"/>
              <a:gd name="T4" fmla="*/ 0 w 10"/>
              <a:gd name="T5" fmla="*/ 2147483647 h 10"/>
              <a:gd name="T6" fmla="*/ 2147483647 w 10"/>
              <a:gd name="T7" fmla="*/ 2147483647 h 10"/>
              <a:gd name="T8" fmla="*/ 2147483647 w 10"/>
              <a:gd name="T9" fmla="*/ 0 h 10"/>
              <a:gd name="T10" fmla="*/ 2147483647 w 10"/>
              <a:gd name="T11" fmla="*/ 2147483647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5" y="10"/>
                </a:moveTo>
                <a:lnTo>
                  <a:pt x="0" y="10"/>
                </a:lnTo>
                <a:lnTo>
                  <a:pt x="0" y="5"/>
                </a:lnTo>
                <a:lnTo>
                  <a:pt x="10" y="5"/>
                </a:lnTo>
                <a:lnTo>
                  <a:pt x="5" y="0"/>
                </a:lnTo>
                <a:lnTo>
                  <a:pt x="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419854" name="Line 14"/>
          <p:cNvSpPr>
            <a:spLocks noChangeShapeType="1"/>
          </p:cNvSpPr>
          <p:nvPr/>
        </p:nvSpPr>
        <p:spPr bwMode="auto">
          <a:xfrm>
            <a:off x="2743200" y="4395489"/>
            <a:ext cx="6629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rgbClr val="000000"/>
              </a:solidFill>
            </a:endParaRPr>
          </a:p>
        </p:txBody>
      </p:sp>
      <p:sp>
        <p:nvSpPr>
          <p:cNvPr id="419855" name="Line 15"/>
          <p:cNvSpPr>
            <a:spLocks noChangeShapeType="1"/>
          </p:cNvSpPr>
          <p:nvPr/>
        </p:nvSpPr>
        <p:spPr bwMode="auto">
          <a:xfrm>
            <a:off x="2743200" y="3620789"/>
            <a:ext cx="65166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rgbClr val="000000"/>
              </a:solidFill>
            </a:endParaRPr>
          </a:p>
        </p:txBody>
      </p:sp>
      <p:sp>
        <p:nvSpPr>
          <p:cNvPr id="419856" name="Line 16"/>
          <p:cNvSpPr>
            <a:spLocks noChangeShapeType="1"/>
          </p:cNvSpPr>
          <p:nvPr/>
        </p:nvSpPr>
        <p:spPr bwMode="auto">
          <a:xfrm>
            <a:off x="2743200" y="2782589"/>
            <a:ext cx="6858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rgbClr val="000000"/>
              </a:solidFill>
            </a:endParaRPr>
          </a:p>
        </p:txBody>
      </p:sp>
      <p:sp>
        <p:nvSpPr>
          <p:cNvPr id="419857" name="Line 17"/>
          <p:cNvSpPr>
            <a:spLocks noChangeShapeType="1"/>
          </p:cNvSpPr>
          <p:nvPr/>
        </p:nvSpPr>
        <p:spPr bwMode="auto">
          <a:xfrm>
            <a:off x="2743200" y="5217814"/>
            <a:ext cx="6629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rgbClr val="000000"/>
              </a:solidFill>
            </a:endParaRPr>
          </a:p>
        </p:txBody>
      </p:sp>
      <p:sp>
        <p:nvSpPr>
          <p:cNvPr id="419858" name="Rectangle 18"/>
          <p:cNvSpPr>
            <a:spLocks noChangeArrowheads="1"/>
          </p:cNvSpPr>
          <p:nvPr/>
        </p:nvSpPr>
        <p:spPr bwMode="auto">
          <a:xfrm>
            <a:off x="1831975" y="803548"/>
            <a:ext cx="851693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eaLnBrk="0" hangingPunct="0">
              <a:spcBef>
                <a:spcPct val="20000"/>
              </a:spcBef>
              <a:buChar char="•"/>
              <a:defRPr sz="2600" b="1">
                <a:solidFill>
                  <a:schemeClr val="tx1"/>
                </a:solidFill>
                <a:latin typeface="Arial" pitchFamily="34" charset="0"/>
              </a:defRPr>
            </a:lvl1pPr>
            <a:lvl2pPr marL="742950" indent="-285750" defTabSz="762000" eaLnBrk="0" hangingPunct="0">
              <a:spcBef>
                <a:spcPct val="20000"/>
              </a:spcBef>
              <a:buChar char="–"/>
              <a:defRPr sz="2200" b="1">
                <a:solidFill>
                  <a:schemeClr val="tx1"/>
                </a:solidFill>
                <a:latin typeface="Arial" pitchFamily="34" charset="0"/>
              </a:defRPr>
            </a:lvl2pPr>
            <a:lvl3pPr marL="1143000" indent="-228600" defTabSz="762000" eaLnBrk="0" hangingPunct="0">
              <a:spcBef>
                <a:spcPct val="20000"/>
              </a:spcBef>
              <a:buChar char="•"/>
              <a:defRPr sz="2000" b="1">
                <a:solidFill>
                  <a:schemeClr val="tx1"/>
                </a:solidFill>
                <a:latin typeface="Arial" pitchFamily="34" charset="0"/>
              </a:defRPr>
            </a:lvl3pPr>
            <a:lvl4pPr marL="1600200" indent="-228600" defTabSz="762000" eaLnBrk="0" hangingPunct="0">
              <a:spcBef>
                <a:spcPct val="20000"/>
              </a:spcBef>
              <a:buChar char="–"/>
              <a:defRPr b="1">
                <a:solidFill>
                  <a:schemeClr val="tx1"/>
                </a:solidFill>
                <a:latin typeface="Arial" pitchFamily="34" charset="0"/>
              </a:defRPr>
            </a:lvl4pPr>
            <a:lvl5pPr marL="2057400" indent="-228600" defTabSz="762000" eaLnBrk="0" hangingPunct="0">
              <a:spcBef>
                <a:spcPct val="20000"/>
              </a:spcBef>
              <a:buChar char="•"/>
              <a:defRPr b="1">
                <a:solidFill>
                  <a:schemeClr val="tx1"/>
                </a:solidFill>
                <a:latin typeface="Arial" pitchFamily="34" charset="0"/>
              </a:defRPr>
            </a:lvl5pPr>
            <a:lvl6pPr marL="2514600" indent="-228600" defTabSz="762000" eaLnBrk="0" fontAlgn="base" hangingPunct="0">
              <a:spcBef>
                <a:spcPct val="20000"/>
              </a:spcBef>
              <a:spcAft>
                <a:spcPct val="0"/>
              </a:spcAft>
              <a:buChar char="•"/>
              <a:defRPr b="1">
                <a:solidFill>
                  <a:schemeClr val="tx1"/>
                </a:solidFill>
                <a:latin typeface="Arial" pitchFamily="34" charset="0"/>
              </a:defRPr>
            </a:lvl6pPr>
            <a:lvl7pPr marL="2971800" indent="-228600" defTabSz="762000" eaLnBrk="0" fontAlgn="base" hangingPunct="0">
              <a:spcBef>
                <a:spcPct val="20000"/>
              </a:spcBef>
              <a:spcAft>
                <a:spcPct val="0"/>
              </a:spcAft>
              <a:buChar char="•"/>
              <a:defRPr b="1">
                <a:solidFill>
                  <a:schemeClr val="tx1"/>
                </a:solidFill>
                <a:latin typeface="Arial" pitchFamily="34" charset="0"/>
              </a:defRPr>
            </a:lvl7pPr>
            <a:lvl8pPr marL="3429000" indent="-228600" defTabSz="762000" eaLnBrk="0" fontAlgn="base" hangingPunct="0">
              <a:spcBef>
                <a:spcPct val="20000"/>
              </a:spcBef>
              <a:spcAft>
                <a:spcPct val="0"/>
              </a:spcAft>
              <a:buChar char="•"/>
              <a:defRPr b="1">
                <a:solidFill>
                  <a:schemeClr val="tx1"/>
                </a:solidFill>
                <a:latin typeface="Arial" pitchFamily="34" charset="0"/>
              </a:defRPr>
            </a:lvl8pPr>
            <a:lvl9pPr marL="3886200" indent="-228600" defTabSz="762000" eaLnBrk="0" fontAlgn="base" hangingPunct="0">
              <a:spcBef>
                <a:spcPct val="20000"/>
              </a:spcBef>
              <a:spcAft>
                <a:spcPct val="0"/>
              </a:spcAft>
              <a:buChar char="•"/>
              <a:defRPr b="1">
                <a:solidFill>
                  <a:schemeClr val="tx1"/>
                </a:solidFill>
                <a:latin typeface="Arial" pitchFamily="34" charset="0"/>
              </a:defRPr>
            </a:lvl9pPr>
          </a:lstStyle>
          <a:p>
            <a:pPr algn="ctr" eaLnBrk="1" hangingPunct="1">
              <a:spcBef>
                <a:spcPct val="0"/>
              </a:spcBef>
              <a:buFontTx/>
              <a:buNone/>
            </a:pPr>
            <a:r>
              <a:rPr lang="en-US" altLang="en-US" sz="2800" dirty="0">
                <a:solidFill>
                  <a:srgbClr val="0070C0"/>
                </a:solidFill>
              </a:rPr>
              <a:t>The course of Bipolar Disorder</a:t>
            </a:r>
          </a:p>
        </p:txBody>
      </p:sp>
      <p:sp>
        <p:nvSpPr>
          <p:cNvPr id="419859" name="Freeform 19"/>
          <p:cNvSpPr>
            <a:spLocks/>
          </p:cNvSpPr>
          <p:nvPr/>
        </p:nvSpPr>
        <p:spPr bwMode="auto">
          <a:xfrm>
            <a:off x="4171950" y="2195214"/>
            <a:ext cx="5200650" cy="3975100"/>
          </a:xfrm>
          <a:custGeom>
            <a:avLst/>
            <a:gdLst>
              <a:gd name="T0" fmla="*/ 0 w 3276"/>
              <a:gd name="T1" fmla="*/ 2147483647 h 2504"/>
              <a:gd name="T2" fmla="*/ 2147483647 w 3276"/>
              <a:gd name="T3" fmla="*/ 2147483647 h 2504"/>
              <a:gd name="T4" fmla="*/ 2147483647 w 3276"/>
              <a:gd name="T5" fmla="*/ 2147483647 h 2504"/>
              <a:gd name="T6" fmla="*/ 2147483647 w 3276"/>
              <a:gd name="T7" fmla="*/ 2147483647 h 2504"/>
              <a:gd name="T8" fmla="*/ 2147483647 w 3276"/>
              <a:gd name="T9" fmla="*/ 2147483647 h 2504"/>
              <a:gd name="T10" fmla="*/ 0 60000 65536"/>
              <a:gd name="T11" fmla="*/ 0 60000 65536"/>
              <a:gd name="T12" fmla="*/ 0 60000 65536"/>
              <a:gd name="T13" fmla="*/ 0 60000 65536"/>
              <a:gd name="T14" fmla="*/ 0 60000 65536"/>
              <a:gd name="T15" fmla="*/ 0 w 3276"/>
              <a:gd name="T16" fmla="*/ 0 h 2504"/>
              <a:gd name="T17" fmla="*/ 3276 w 3276"/>
              <a:gd name="T18" fmla="*/ 2504 h 2504"/>
            </a:gdLst>
            <a:ahLst/>
            <a:cxnLst>
              <a:cxn ang="T10">
                <a:pos x="T0" y="T1"/>
              </a:cxn>
              <a:cxn ang="T11">
                <a:pos x="T2" y="T3"/>
              </a:cxn>
              <a:cxn ang="T12">
                <a:pos x="T4" y="T5"/>
              </a:cxn>
              <a:cxn ang="T13">
                <a:pos x="T6" y="T7"/>
              </a:cxn>
              <a:cxn ang="T14">
                <a:pos x="T8" y="T9"/>
              </a:cxn>
            </a:cxnLst>
            <a:rect l="T15" t="T16" r="T17" b="T18"/>
            <a:pathLst>
              <a:path w="3276" h="2504">
                <a:moveTo>
                  <a:pt x="0" y="1158"/>
                </a:moveTo>
                <a:cubicBezTo>
                  <a:pt x="163" y="579"/>
                  <a:pt x="326" y="0"/>
                  <a:pt x="540" y="198"/>
                </a:cubicBezTo>
                <a:cubicBezTo>
                  <a:pt x="754" y="396"/>
                  <a:pt x="1042" y="2188"/>
                  <a:pt x="1284" y="2346"/>
                </a:cubicBezTo>
                <a:cubicBezTo>
                  <a:pt x="1526" y="2504"/>
                  <a:pt x="1660" y="1352"/>
                  <a:pt x="1992" y="1146"/>
                </a:cubicBezTo>
                <a:cubicBezTo>
                  <a:pt x="2324" y="940"/>
                  <a:pt x="2800" y="1025"/>
                  <a:pt x="3276" y="1110"/>
                </a:cubicBezTo>
              </a:path>
            </a:pathLst>
          </a:custGeom>
          <a:noFill/>
          <a:ln w="3175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nvGrpSpPr>
          <p:cNvPr id="22" name="Group 21">
            <a:extLst>
              <a:ext uri="{FF2B5EF4-FFF2-40B4-BE49-F238E27FC236}">
                <a16:creationId xmlns:a16="http://schemas.microsoft.com/office/drawing/2014/main" id="{62E23490-840A-4BDB-B02C-8968A52E96E8}"/>
              </a:ext>
            </a:extLst>
          </p:cNvPr>
          <p:cNvGrpSpPr/>
          <p:nvPr/>
        </p:nvGrpSpPr>
        <p:grpSpPr>
          <a:xfrm>
            <a:off x="263352" y="36460"/>
            <a:ext cx="11593288" cy="1213547"/>
            <a:chOff x="263352" y="36460"/>
            <a:chExt cx="11593288" cy="1213547"/>
          </a:xfrm>
        </p:grpSpPr>
        <p:pic>
          <p:nvPicPr>
            <p:cNvPr id="23" name="Picture 22">
              <a:extLst>
                <a:ext uri="{FF2B5EF4-FFF2-40B4-BE49-F238E27FC236}">
                  <a16:creationId xmlns:a16="http://schemas.microsoft.com/office/drawing/2014/main" id="{DBBF8D5D-29E0-4B48-8035-BEF68BC0D96F}"/>
                </a:ext>
              </a:extLst>
            </p:cNvPr>
            <p:cNvPicPr>
              <a:picLocks noChangeAspect="1"/>
            </p:cNvPicPr>
            <p:nvPr/>
          </p:nvPicPr>
          <p:blipFill rotWithShape="1">
            <a:blip r:embed="rId3"/>
            <a:srcRect l="62600" t="15000" r="7500" b="64000"/>
            <a:stretch/>
          </p:blipFill>
          <p:spPr>
            <a:xfrm>
              <a:off x="9408368" y="36460"/>
              <a:ext cx="2448272" cy="967212"/>
            </a:xfrm>
            <a:prstGeom prst="rect">
              <a:avLst/>
            </a:prstGeom>
          </p:spPr>
        </p:pic>
        <p:grpSp>
          <p:nvGrpSpPr>
            <p:cNvPr id="24" name="Group 23">
              <a:extLst>
                <a:ext uri="{FF2B5EF4-FFF2-40B4-BE49-F238E27FC236}">
                  <a16:creationId xmlns:a16="http://schemas.microsoft.com/office/drawing/2014/main" id="{D4302023-E0E1-4390-951E-6546CF9EEEC0}"/>
                </a:ext>
              </a:extLst>
            </p:cNvPr>
            <p:cNvGrpSpPr/>
            <p:nvPr/>
          </p:nvGrpSpPr>
          <p:grpSpPr>
            <a:xfrm>
              <a:off x="263352" y="107007"/>
              <a:ext cx="1944216" cy="1143000"/>
              <a:chOff x="107505" y="113207"/>
              <a:chExt cx="2592288" cy="1347169"/>
            </a:xfrm>
          </p:grpSpPr>
          <p:pic>
            <p:nvPicPr>
              <p:cNvPr id="26" name="Picture 25">
                <a:extLst>
                  <a:ext uri="{FF2B5EF4-FFF2-40B4-BE49-F238E27FC236}">
                    <a16:creationId xmlns:a16="http://schemas.microsoft.com/office/drawing/2014/main" id="{2FCA1536-1E6A-4F0D-9FD1-84FF9CDB52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5" y="113207"/>
                <a:ext cx="2592288" cy="1253283"/>
              </a:xfrm>
              <a:prstGeom prst="rect">
                <a:avLst/>
              </a:prstGeom>
            </p:spPr>
          </p:pic>
          <p:sp>
            <p:nvSpPr>
              <p:cNvPr id="27" name="Rectangle 26">
                <a:extLst>
                  <a:ext uri="{FF2B5EF4-FFF2-40B4-BE49-F238E27FC236}">
                    <a16:creationId xmlns:a16="http://schemas.microsoft.com/office/drawing/2014/main" id="{D6E9A5F1-2F0B-4058-91FD-F3D3B1DF9470}"/>
                  </a:ext>
                </a:extLst>
              </p:cNvPr>
              <p:cNvSpPr/>
              <p:nvPr/>
            </p:nvSpPr>
            <p:spPr>
              <a:xfrm>
                <a:off x="827584" y="836712"/>
                <a:ext cx="1872209" cy="6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Picture 24">
              <a:extLst>
                <a:ext uri="{FF2B5EF4-FFF2-40B4-BE49-F238E27FC236}">
                  <a16:creationId xmlns:a16="http://schemas.microsoft.com/office/drawing/2014/main" id="{7ED31F2F-8E09-460D-A616-1BA358DDB884}"/>
                </a:ext>
              </a:extLst>
            </p:cNvPr>
            <p:cNvPicPr/>
            <p:nvPr/>
          </p:nvPicPr>
          <p:blipFill rotWithShape="1">
            <a:blip r:embed="rId5" cstate="print">
              <a:extLst>
                <a:ext uri="{28A0092B-C50C-407E-A947-70E740481C1C}">
                  <a14:useLocalDpi xmlns:a14="http://schemas.microsoft.com/office/drawing/2010/main" val="0"/>
                </a:ext>
              </a:extLst>
            </a:blip>
            <a:srcRect b="50830"/>
            <a:stretch/>
          </p:blipFill>
          <p:spPr bwMode="auto">
            <a:xfrm>
              <a:off x="4794134" y="103308"/>
              <a:ext cx="2093954" cy="805412"/>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82118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2600" b="1">
                <a:solidFill>
                  <a:schemeClr val="tx1"/>
                </a:solidFill>
                <a:latin typeface="Arial" pitchFamily="34" charset="0"/>
              </a:defRPr>
            </a:lvl1pPr>
            <a:lvl2pPr marL="742950" indent="-285750" eaLnBrk="0" hangingPunct="0">
              <a:spcBef>
                <a:spcPct val="20000"/>
              </a:spcBef>
              <a:buClr>
                <a:schemeClr val="tx2"/>
              </a:buClr>
              <a:buSzPct val="70000"/>
              <a:buFont typeface="Wingdings" pitchFamily="2" charset="2"/>
              <a:buChar char="l"/>
              <a:defRPr sz="2400" b="1" i="1">
                <a:solidFill>
                  <a:schemeClr val="tx1"/>
                </a:solidFill>
                <a:latin typeface="Arial" pitchFamily="34" charset="0"/>
              </a:defRPr>
            </a:lvl2pPr>
            <a:lvl3pPr marL="1143000" indent="-228600" eaLnBrk="0" hangingPunct="0">
              <a:spcBef>
                <a:spcPct val="20000"/>
              </a:spcBef>
              <a:buClr>
                <a:schemeClr val="tx2"/>
              </a:buClr>
              <a:buSzPct val="70000"/>
              <a:buFont typeface="Wingdings" pitchFamily="2" charset="2"/>
              <a:buChar char="l"/>
              <a:defRPr sz="2400" b="1" i="1">
                <a:solidFill>
                  <a:schemeClr val="tx1"/>
                </a:solidFill>
                <a:latin typeface="Arial" pitchFamily="34" charset="0"/>
              </a:defRPr>
            </a:lvl3pPr>
            <a:lvl4pPr marL="1600200" indent="-228600" eaLnBrk="0" hangingPunct="0">
              <a:spcBef>
                <a:spcPct val="20000"/>
              </a:spcBef>
              <a:buClr>
                <a:schemeClr val="tx2"/>
              </a:buClr>
              <a:buSzPct val="70000"/>
              <a:buFont typeface="Wingdings" pitchFamily="2" charset="2"/>
              <a:buChar char="l"/>
              <a:defRPr sz="2400" b="1" i="1">
                <a:solidFill>
                  <a:schemeClr val="tx1"/>
                </a:solidFill>
                <a:latin typeface="Arial" pitchFamily="34" charset="0"/>
              </a:defRPr>
            </a:lvl4pPr>
            <a:lvl5pPr marL="2057400" indent="-228600" eaLnBrk="0" hangingPunct="0">
              <a:spcBef>
                <a:spcPct val="20000"/>
              </a:spcBef>
              <a:buClr>
                <a:schemeClr val="tx2"/>
              </a:buClr>
              <a:buSzPct val="70000"/>
              <a:buFont typeface="Wingdings" pitchFamily="2" charset="2"/>
              <a:buChar char="l"/>
              <a:defRPr sz="2400" b="1" i="1">
                <a:solidFill>
                  <a:schemeClr val="tx1"/>
                </a:solidFill>
                <a:latin typeface="Arial" pitchFamily="34" charset="0"/>
              </a:defRPr>
            </a:lvl5pPr>
            <a:lvl6pPr marL="2514600" indent="-228600" eaLnBrk="0" fontAlgn="base" hangingPunct="0">
              <a:spcBef>
                <a:spcPct val="20000"/>
              </a:spcBef>
              <a:spcAft>
                <a:spcPct val="0"/>
              </a:spcAft>
              <a:buClr>
                <a:schemeClr val="tx2"/>
              </a:buClr>
              <a:buSzPct val="70000"/>
              <a:buFont typeface="Wingdings" pitchFamily="2" charset="2"/>
              <a:buChar char="l"/>
              <a:defRPr sz="2400" b="1" i="1">
                <a:solidFill>
                  <a:schemeClr val="tx1"/>
                </a:solidFill>
                <a:latin typeface="Arial" pitchFamily="34" charset="0"/>
              </a:defRPr>
            </a:lvl6pPr>
            <a:lvl7pPr marL="2971800" indent="-228600" eaLnBrk="0" fontAlgn="base" hangingPunct="0">
              <a:spcBef>
                <a:spcPct val="20000"/>
              </a:spcBef>
              <a:spcAft>
                <a:spcPct val="0"/>
              </a:spcAft>
              <a:buClr>
                <a:schemeClr val="tx2"/>
              </a:buClr>
              <a:buSzPct val="70000"/>
              <a:buFont typeface="Wingdings" pitchFamily="2" charset="2"/>
              <a:buChar char="l"/>
              <a:defRPr sz="2400" b="1" i="1">
                <a:solidFill>
                  <a:schemeClr val="tx1"/>
                </a:solidFill>
                <a:latin typeface="Arial" pitchFamily="34" charset="0"/>
              </a:defRPr>
            </a:lvl7pPr>
            <a:lvl8pPr marL="3429000" indent="-228600" eaLnBrk="0" fontAlgn="base" hangingPunct="0">
              <a:spcBef>
                <a:spcPct val="20000"/>
              </a:spcBef>
              <a:spcAft>
                <a:spcPct val="0"/>
              </a:spcAft>
              <a:buClr>
                <a:schemeClr val="tx2"/>
              </a:buClr>
              <a:buSzPct val="70000"/>
              <a:buFont typeface="Wingdings" pitchFamily="2" charset="2"/>
              <a:buChar char="l"/>
              <a:defRPr sz="2400" b="1" i="1">
                <a:solidFill>
                  <a:schemeClr val="tx1"/>
                </a:solidFill>
                <a:latin typeface="Arial" pitchFamily="34" charset="0"/>
              </a:defRPr>
            </a:lvl8pPr>
            <a:lvl9pPr marL="3886200" indent="-228600" eaLnBrk="0" fontAlgn="base" hangingPunct="0">
              <a:spcBef>
                <a:spcPct val="20000"/>
              </a:spcBef>
              <a:spcAft>
                <a:spcPct val="0"/>
              </a:spcAft>
              <a:buClr>
                <a:schemeClr val="tx2"/>
              </a:buClr>
              <a:buSzPct val="70000"/>
              <a:buFont typeface="Wingdings" pitchFamily="2" charset="2"/>
              <a:buChar char="l"/>
              <a:defRPr sz="2400" b="1" i="1">
                <a:solidFill>
                  <a:schemeClr val="tx1"/>
                </a:solidFill>
                <a:latin typeface="Arial" pitchFamily="34" charset="0"/>
              </a:defRPr>
            </a:lvl9pPr>
          </a:lstStyle>
          <a:p>
            <a:pPr>
              <a:spcBef>
                <a:spcPct val="0"/>
              </a:spcBef>
              <a:buClrTx/>
              <a:buSzTx/>
              <a:buFontTx/>
              <a:buNone/>
            </a:pPr>
            <a:fld id="{D8137808-C8E7-44A2-9660-142813CA033D}" type="slidenum">
              <a:rPr lang="en-US" altLang="en-US" sz="1400" b="0">
                <a:latin typeface="Times New Roman" pitchFamily="18" charset="0"/>
              </a:rPr>
              <a:pPr>
                <a:spcBef>
                  <a:spcPct val="0"/>
                </a:spcBef>
                <a:buClrTx/>
                <a:buSzTx/>
                <a:buFontTx/>
                <a:buNone/>
              </a:pPr>
              <a:t>5</a:t>
            </a:fld>
            <a:endParaRPr lang="en-US" altLang="en-US" sz="1400" b="0">
              <a:latin typeface="Times New Roman" pitchFamily="18" charset="0"/>
            </a:endParaRPr>
          </a:p>
        </p:txBody>
      </p:sp>
      <p:sp>
        <p:nvSpPr>
          <p:cNvPr id="169987" name="Rectangle 4"/>
          <p:cNvSpPr>
            <a:spLocks noGrp="1" noChangeArrowheads="1"/>
          </p:cNvSpPr>
          <p:nvPr>
            <p:ph type="ctrTitle"/>
          </p:nvPr>
        </p:nvSpPr>
        <p:spPr>
          <a:xfrm>
            <a:off x="2209800" y="2130426"/>
            <a:ext cx="7772400" cy="1470025"/>
          </a:xfrm>
        </p:spPr>
        <p:txBody>
          <a:bodyPr/>
          <a:lstStyle/>
          <a:p>
            <a:pPr algn="ctr" eaLnBrk="1" hangingPunct="1"/>
            <a:r>
              <a:rPr lang="en-GB" altLang="en-US" sz="6000" b="1" dirty="0">
                <a:solidFill>
                  <a:srgbClr val="0070C0"/>
                </a:solidFill>
              </a:rPr>
              <a:t>Mania</a:t>
            </a:r>
          </a:p>
        </p:txBody>
      </p:sp>
      <p:sp>
        <p:nvSpPr>
          <p:cNvPr id="169988" name="Rectangle 5"/>
          <p:cNvSpPr>
            <a:spLocks noGrp="1" noChangeArrowheads="1"/>
          </p:cNvSpPr>
          <p:nvPr>
            <p:ph type="subTitle" idx="1"/>
          </p:nvPr>
        </p:nvSpPr>
        <p:spPr/>
        <p:txBody>
          <a:bodyPr/>
          <a:lstStyle/>
          <a:p>
            <a:pPr eaLnBrk="1" hangingPunct="1"/>
            <a:endParaRPr lang="en-GB" altLang="en-US"/>
          </a:p>
        </p:txBody>
      </p:sp>
      <p:grpSp>
        <p:nvGrpSpPr>
          <p:cNvPr id="7" name="Group 6">
            <a:extLst>
              <a:ext uri="{FF2B5EF4-FFF2-40B4-BE49-F238E27FC236}">
                <a16:creationId xmlns:a16="http://schemas.microsoft.com/office/drawing/2014/main" id="{A9D08E46-2E62-454D-8BC2-A140C22166C9}"/>
              </a:ext>
            </a:extLst>
          </p:cNvPr>
          <p:cNvGrpSpPr/>
          <p:nvPr/>
        </p:nvGrpSpPr>
        <p:grpSpPr>
          <a:xfrm>
            <a:off x="263352" y="36460"/>
            <a:ext cx="11593288" cy="1213547"/>
            <a:chOff x="263352" y="36460"/>
            <a:chExt cx="11593288" cy="1213547"/>
          </a:xfrm>
        </p:grpSpPr>
        <p:pic>
          <p:nvPicPr>
            <p:cNvPr id="8" name="Picture 7">
              <a:extLst>
                <a:ext uri="{FF2B5EF4-FFF2-40B4-BE49-F238E27FC236}">
                  <a16:creationId xmlns:a16="http://schemas.microsoft.com/office/drawing/2014/main" id="{5B012F1A-3163-4904-80A4-EBF86E6C3D04}"/>
                </a:ext>
              </a:extLst>
            </p:cNvPr>
            <p:cNvPicPr>
              <a:picLocks noChangeAspect="1"/>
            </p:cNvPicPr>
            <p:nvPr/>
          </p:nvPicPr>
          <p:blipFill rotWithShape="1">
            <a:blip r:embed="rId2"/>
            <a:srcRect l="62600" t="15000" r="7500" b="64000"/>
            <a:stretch/>
          </p:blipFill>
          <p:spPr>
            <a:xfrm>
              <a:off x="9408368" y="36460"/>
              <a:ext cx="2448272" cy="967212"/>
            </a:xfrm>
            <a:prstGeom prst="rect">
              <a:avLst/>
            </a:prstGeom>
          </p:spPr>
        </p:pic>
        <p:grpSp>
          <p:nvGrpSpPr>
            <p:cNvPr id="9" name="Group 8">
              <a:extLst>
                <a:ext uri="{FF2B5EF4-FFF2-40B4-BE49-F238E27FC236}">
                  <a16:creationId xmlns:a16="http://schemas.microsoft.com/office/drawing/2014/main" id="{27014181-5288-4052-ADCF-C62DDEC1BAC6}"/>
                </a:ext>
              </a:extLst>
            </p:cNvPr>
            <p:cNvGrpSpPr/>
            <p:nvPr/>
          </p:nvGrpSpPr>
          <p:grpSpPr>
            <a:xfrm>
              <a:off x="263352" y="107007"/>
              <a:ext cx="1944216" cy="1143000"/>
              <a:chOff x="107505" y="113207"/>
              <a:chExt cx="2592288" cy="1347169"/>
            </a:xfrm>
          </p:grpSpPr>
          <p:pic>
            <p:nvPicPr>
              <p:cNvPr id="11" name="Picture 10">
                <a:extLst>
                  <a:ext uri="{FF2B5EF4-FFF2-40B4-BE49-F238E27FC236}">
                    <a16:creationId xmlns:a16="http://schemas.microsoft.com/office/drawing/2014/main" id="{17E0B127-B6D7-41CD-AE1E-F9E54112E9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113207"/>
                <a:ext cx="2592288" cy="1253283"/>
              </a:xfrm>
              <a:prstGeom prst="rect">
                <a:avLst/>
              </a:prstGeom>
            </p:spPr>
          </p:pic>
          <p:sp>
            <p:nvSpPr>
              <p:cNvPr id="12" name="Rectangle 11">
                <a:extLst>
                  <a:ext uri="{FF2B5EF4-FFF2-40B4-BE49-F238E27FC236}">
                    <a16:creationId xmlns:a16="http://schemas.microsoft.com/office/drawing/2014/main" id="{B2B9DD19-94F6-49BF-A7E7-D77EC28D4697}"/>
                  </a:ext>
                </a:extLst>
              </p:cNvPr>
              <p:cNvSpPr/>
              <p:nvPr/>
            </p:nvSpPr>
            <p:spPr>
              <a:xfrm>
                <a:off x="827584" y="836712"/>
                <a:ext cx="1872209" cy="6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a:extLst>
                <a:ext uri="{FF2B5EF4-FFF2-40B4-BE49-F238E27FC236}">
                  <a16:creationId xmlns:a16="http://schemas.microsoft.com/office/drawing/2014/main" id="{36C9D236-4CD3-417F-B14B-699E17B843A2}"/>
                </a:ext>
              </a:extLst>
            </p:cNvPr>
            <p:cNvPicPr/>
            <p:nvPr/>
          </p:nvPicPr>
          <p:blipFill rotWithShape="1">
            <a:blip r:embed="rId4" cstate="print">
              <a:extLst>
                <a:ext uri="{28A0092B-C50C-407E-A947-70E740481C1C}">
                  <a14:useLocalDpi xmlns:a14="http://schemas.microsoft.com/office/drawing/2010/main" val="0"/>
                </a:ext>
              </a:extLst>
            </a:blip>
            <a:srcRect b="50830"/>
            <a:stretch/>
          </p:blipFill>
          <p:spPr bwMode="auto">
            <a:xfrm>
              <a:off x="4794134" y="103308"/>
              <a:ext cx="2093954" cy="805412"/>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390120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571" y="690783"/>
            <a:ext cx="8229600" cy="980729"/>
          </a:xfrm>
        </p:spPr>
        <p:txBody>
          <a:bodyPr>
            <a:normAutofit/>
          </a:bodyPr>
          <a:lstStyle/>
          <a:p>
            <a:r>
              <a:rPr lang="en-GB" sz="3600" b="1" dirty="0">
                <a:solidFill>
                  <a:srgbClr val="0070C0"/>
                </a:solidFill>
              </a:rPr>
              <a:t>Acute mania: BAP guidelines</a:t>
            </a:r>
          </a:p>
        </p:txBody>
      </p:sp>
      <p:sp>
        <p:nvSpPr>
          <p:cNvPr id="3" name="Content Placeholder 2"/>
          <p:cNvSpPr>
            <a:spLocks noGrp="1"/>
          </p:cNvSpPr>
          <p:nvPr>
            <p:ph idx="1"/>
          </p:nvPr>
        </p:nvSpPr>
        <p:spPr>
          <a:xfrm>
            <a:off x="695400" y="1671513"/>
            <a:ext cx="10801200" cy="5069855"/>
          </a:xfrm>
        </p:spPr>
        <p:txBody>
          <a:bodyPr>
            <a:normAutofit fontScale="77500" lnSpcReduction="20000"/>
          </a:bodyPr>
          <a:lstStyle/>
          <a:p>
            <a:r>
              <a:rPr lang="en-GB" dirty="0"/>
              <a:t>If not already on long-term treatment</a:t>
            </a:r>
          </a:p>
          <a:p>
            <a:pPr lvl="1"/>
            <a:r>
              <a:rPr lang="en-GB" dirty="0"/>
              <a:t>Usually taper and discontinue antidepressants</a:t>
            </a:r>
          </a:p>
          <a:p>
            <a:pPr lvl="1"/>
            <a:r>
              <a:rPr lang="en-GB" dirty="0"/>
              <a:t>Oral </a:t>
            </a:r>
            <a:r>
              <a:rPr lang="en-GB" dirty="0">
                <a:solidFill>
                  <a:srgbClr val="FF0000"/>
                </a:solidFill>
              </a:rPr>
              <a:t>antipsychotics</a:t>
            </a:r>
            <a:r>
              <a:rPr lang="en-GB" dirty="0"/>
              <a:t> (emphasis mostly on “second generation” drugs: e.g. olanzapine, quetiapine, risperidone, aripiprazole)</a:t>
            </a:r>
          </a:p>
          <a:p>
            <a:pPr lvl="1"/>
            <a:r>
              <a:rPr lang="en-GB" dirty="0"/>
              <a:t>Alternatives: </a:t>
            </a:r>
            <a:r>
              <a:rPr lang="en-GB" dirty="0">
                <a:solidFill>
                  <a:srgbClr val="FF0000"/>
                </a:solidFill>
              </a:rPr>
              <a:t>lithium</a:t>
            </a:r>
            <a:r>
              <a:rPr lang="en-GB" dirty="0"/>
              <a:t>, </a:t>
            </a:r>
            <a:r>
              <a:rPr lang="en-GB" dirty="0">
                <a:solidFill>
                  <a:srgbClr val="FF0000"/>
                </a:solidFill>
              </a:rPr>
              <a:t>valproate</a:t>
            </a:r>
            <a:r>
              <a:rPr lang="en-GB" dirty="0"/>
              <a:t> (NOT for women of child-bearing potential), </a:t>
            </a:r>
            <a:r>
              <a:rPr lang="en-GB" dirty="0">
                <a:solidFill>
                  <a:srgbClr val="FF0000"/>
                </a:solidFill>
              </a:rPr>
              <a:t>carbamazepine</a:t>
            </a:r>
          </a:p>
          <a:p>
            <a:pPr lvl="1"/>
            <a:r>
              <a:rPr lang="en-GB" dirty="0"/>
              <a:t>Consider benzodiazepines for sleep</a:t>
            </a:r>
          </a:p>
          <a:p>
            <a:r>
              <a:rPr lang="en-GB" dirty="0"/>
              <a:t>Whilst taking long term treatment</a:t>
            </a:r>
          </a:p>
          <a:p>
            <a:pPr lvl="1"/>
            <a:r>
              <a:rPr lang="en-US" altLang="en-US" dirty="0"/>
              <a:t>Ensure the highest well-tolerated dose of current treatment offered</a:t>
            </a:r>
          </a:p>
          <a:p>
            <a:pPr lvl="1"/>
            <a:r>
              <a:rPr lang="en-US" altLang="en-US" dirty="0"/>
              <a:t>Add an antipsychotic if not already on one</a:t>
            </a:r>
          </a:p>
          <a:p>
            <a:pPr lvl="1"/>
            <a:r>
              <a:rPr lang="en-US" altLang="en-US" dirty="0"/>
              <a:t>Add lithium, valproate or carbamazepine if not already on one of these</a:t>
            </a:r>
          </a:p>
          <a:p>
            <a:r>
              <a:rPr lang="en-GB" dirty="0"/>
              <a:t>If inadequate response</a:t>
            </a:r>
          </a:p>
          <a:p>
            <a:pPr lvl="1"/>
            <a:r>
              <a:rPr lang="en-GB" dirty="0"/>
              <a:t>Use clozapine as the antipsychotic</a:t>
            </a:r>
          </a:p>
          <a:p>
            <a:pPr lvl="1"/>
            <a:r>
              <a:rPr lang="en-GB" dirty="0"/>
              <a:t>Electroconvulsive treatment (ECT) </a:t>
            </a:r>
          </a:p>
          <a:p>
            <a:endParaRPr lang="en-US" altLang="en-US" dirty="0"/>
          </a:p>
          <a:p>
            <a:pPr lvl="1"/>
            <a:endParaRPr lang="en-US" altLang="en-US" dirty="0">
              <a:latin typeface="Verdana" panose="020B0604030504040204" pitchFamily="34" charset="0"/>
            </a:endParaRPr>
          </a:p>
          <a:p>
            <a:pPr lvl="1"/>
            <a:endParaRPr lang="en-GB" dirty="0"/>
          </a:p>
        </p:txBody>
      </p:sp>
      <p:grpSp>
        <p:nvGrpSpPr>
          <p:cNvPr id="8" name="Group 7">
            <a:extLst>
              <a:ext uri="{FF2B5EF4-FFF2-40B4-BE49-F238E27FC236}">
                <a16:creationId xmlns:a16="http://schemas.microsoft.com/office/drawing/2014/main" id="{0FB5E105-B40C-4066-B225-D4FBD40E120C}"/>
              </a:ext>
            </a:extLst>
          </p:cNvPr>
          <p:cNvGrpSpPr/>
          <p:nvPr/>
        </p:nvGrpSpPr>
        <p:grpSpPr>
          <a:xfrm>
            <a:off x="263352" y="36460"/>
            <a:ext cx="11593288" cy="1213547"/>
            <a:chOff x="263352" y="36460"/>
            <a:chExt cx="11593288" cy="1213547"/>
          </a:xfrm>
        </p:grpSpPr>
        <p:pic>
          <p:nvPicPr>
            <p:cNvPr id="9" name="Picture 8">
              <a:extLst>
                <a:ext uri="{FF2B5EF4-FFF2-40B4-BE49-F238E27FC236}">
                  <a16:creationId xmlns:a16="http://schemas.microsoft.com/office/drawing/2014/main" id="{96EA56E1-CEC0-4DE1-90FA-484AE0B7E9EB}"/>
                </a:ext>
              </a:extLst>
            </p:cNvPr>
            <p:cNvPicPr>
              <a:picLocks noChangeAspect="1"/>
            </p:cNvPicPr>
            <p:nvPr/>
          </p:nvPicPr>
          <p:blipFill rotWithShape="1">
            <a:blip r:embed="rId3"/>
            <a:srcRect l="62600" t="15000" r="7500" b="64000"/>
            <a:stretch/>
          </p:blipFill>
          <p:spPr>
            <a:xfrm>
              <a:off x="9408368" y="36460"/>
              <a:ext cx="2448272" cy="967212"/>
            </a:xfrm>
            <a:prstGeom prst="rect">
              <a:avLst/>
            </a:prstGeom>
          </p:spPr>
        </p:pic>
        <p:grpSp>
          <p:nvGrpSpPr>
            <p:cNvPr id="10" name="Group 9">
              <a:extLst>
                <a:ext uri="{FF2B5EF4-FFF2-40B4-BE49-F238E27FC236}">
                  <a16:creationId xmlns:a16="http://schemas.microsoft.com/office/drawing/2014/main" id="{AA5B8C8B-0421-4E3D-85DC-637319E1EFE7}"/>
                </a:ext>
              </a:extLst>
            </p:cNvPr>
            <p:cNvGrpSpPr/>
            <p:nvPr/>
          </p:nvGrpSpPr>
          <p:grpSpPr>
            <a:xfrm>
              <a:off x="263352" y="107007"/>
              <a:ext cx="1944216" cy="1143000"/>
              <a:chOff x="107505" y="113207"/>
              <a:chExt cx="2592288" cy="1347169"/>
            </a:xfrm>
          </p:grpSpPr>
          <p:pic>
            <p:nvPicPr>
              <p:cNvPr id="12" name="Picture 11">
                <a:extLst>
                  <a:ext uri="{FF2B5EF4-FFF2-40B4-BE49-F238E27FC236}">
                    <a16:creationId xmlns:a16="http://schemas.microsoft.com/office/drawing/2014/main" id="{48505191-94E5-473C-AEC3-0345771795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5" y="113207"/>
                <a:ext cx="2592288" cy="1253283"/>
              </a:xfrm>
              <a:prstGeom prst="rect">
                <a:avLst/>
              </a:prstGeom>
            </p:spPr>
          </p:pic>
          <p:sp>
            <p:nvSpPr>
              <p:cNvPr id="13" name="Rectangle 12">
                <a:extLst>
                  <a:ext uri="{FF2B5EF4-FFF2-40B4-BE49-F238E27FC236}">
                    <a16:creationId xmlns:a16="http://schemas.microsoft.com/office/drawing/2014/main" id="{6A8B5DEA-AA9F-4B7D-AB22-4705C74293AA}"/>
                  </a:ext>
                </a:extLst>
              </p:cNvPr>
              <p:cNvSpPr/>
              <p:nvPr/>
            </p:nvSpPr>
            <p:spPr>
              <a:xfrm>
                <a:off x="827584" y="836712"/>
                <a:ext cx="1872209" cy="6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a:extLst>
                <a:ext uri="{FF2B5EF4-FFF2-40B4-BE49-F238E27FC236}">
                  <a16:creationId xmlns:a16="http://schemas.microsoft.com/office/drawing/2014/main" id="{F3C5D680-5288-4194-A048-65576A210A01}"/>
                </a:ext>
              </a:extLst>
            </p:cNvPr>
            <p:cNvPicPr/>
            <p:nvPr/>
          </p:nvPicPr>
          <p:blipFill rotWithShape="1">
            <a:blip r:embed="rId5" cstate="print">
              <a:extLst>
                <a:ext uri="{28A0092B-C50C-407E-A947-70E740481C1C}">
                  <a14:useLocalDpi xmlns:a14="http://schemas.microsoft.com/office/drawing/2010/main" val="0"/>
                </a:ext>
              </a:extLst>
            </a:blip>
            <a:srcRect b="50830"/>
            <a:stretch/>
          </p:blipFill>
          <p:spPr bwMode="auto">
            <a:xfrm>
              <a:off x="4794134" y="103308"/>
              <a:ext cx="2093954" cy="805412"/>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5109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2600" b="1">
                <a:solidFill>
                  <a:schemeClr val="tx1"/>
                </a:solidFill>
                <a:latin typeface="Arial" pitchFamily="34" charset="0"/>
              </a:defRPr>
            </a:lvl1pPr>
            <a:lvl2pPr marL="742950" indent="-285750" eaLnBrk="0" hangingPunct="0">
              <a:spcBef>
                <a:spcPct val="20000"/>
              </a:spcBef>
              <a:buClr>
                <a:schemeClr val="tx2"/>
              </a:buClr>
              <a:buSzPct val="70000"/>
              <a:buFont typeface="Wingdings" pitchFamily="2" charset="2"/>
              <a:buChar char="l"/>
              <a:defRPr sz="2400" b="1" i="1">
                <a:solidFill>
                  <a:schemeClr val="tx1"/>
                </a:solidFill>
                <a:latin typeface="Arial" pitchFamily="34" charset="0"/>
              </a:defRPr>
            </a:lvl2pPr>
            <a:lvl3pPr marL="1143000" indent="-228600" eaLnBrk="0" hangingPunct="0">
              <a:spcBef>
                <a:spcPct val="20000"/>
              </a:spcBef>
              <a:buClr>
                <a:schemeClr val="tx2"/>
              </a:buClr>
              <a:buSzPct val="70000"/>
              <a:buFont typeface="Wingdings" pitchFamily="2" charset="2"/>
              <a:buChar char="l"/>
              <a:defRPr sz="2400" b="1" i="1">
                <a:solidFill>
                  <a:schemeClr val="tx1"/>
                </a:solidFill>
                <a:latin typeface="Arial" pitchFamily="34" charset="0"/>
              </a:defRPr>
            </a:lvl3pPr>
            <a:lvl4pPr marL="1600200" indent="-228600" eaLnBrk="0" hangingPunct="0">
              <a:spcBef>
                <a:spcPct val="20000"/>
              </a:spcBef>
              <a:buClr>
                <a:schemeClr val="tx2"/>
              </a:buClr>
              <a:buSzPct val="70000"/>
              <a:buFont typeface="Wingdings" pitchFamily="2" charset="2"/>
              <a:buChar char="l"/>
              <a:defRPr sz="2400" b="1" i="1">
                <a:solidFill>
                  <a:schemeClr val="tx1"/>
                </a:solidFill>
                <a:latin typeface="Arial" pitchFamily="34" charset="0"/>
              </a:defRPr>
            </a:lvl4pPr>
            <a:lvl5pPr marL="2057400" indent="-228600" eaLnBrk="0" hangingPunct="0">
              <a:spcBef>
                <a:spcPct val="20000"/>
              </a:spcBef>
              <a:buClr>
                <a:schemeClr val="tx2"/>
              </a:buClr>
              <a:buSzPct val="70000"/>
              <a:buFont typeface="Wingdings" pitchFamily="2" charset="2"/>
              <a:buChar char="l"/>
              <a:defRPr sz="2400" b="1" i="1">
                <a:solidFill>
                  <a:schemeClr val="tx1"/>
                </a:solidFill>
                <a:latin typeface="Arial" pitchFamily="34" charset="0"/>
              </a:defRPr>
            </a:lvl5pPr>
            <a:lvl6pPr marL="2514600" indent="-228600" eaLnBrk="0" fontAlgn="base" hangingPunct="0">
              <a:spcBef>
                <a:spcPct val="20000"/>
              </a:spcBef>
              <a:spcAft>
                <a:spcPct val="0"/>
              </a:spcAft>
              <a:buClr>
                <a:schemeClr val="tx2"/>
              </a:buClr>
              <a:buSzPct val="70000"/>
              <a:buFont typeface="Wingdings" pitchFamily="2" charset="2"/>
              <a:buChar char="l"/>
              <a:defRPr sz="2400" b="1" i="1">
                <a:solidFill>
                  <a:schemeClr val="tx1"/>
                </a:solidFill>
                <a:latin typeface="Arial" pitchFamily="34" charset="0"/>
              </a:defRPr>
            </a:lvl6pPr>
            <a:lvl7pPr marL="2971800" indent="-228600" eaLnBrk="0" fontAlgn="base" hangingPunct="0">
              <a:spcBef>
                <a:spcPct val="20000"/>
              </a:spcBef>
              <a:spcAft>
                <a:spcPct val="0"/>
              </a:spcAft>
              <a:buClr>
                <a:schemeClr val="tx2"/>
              </a:buClr>
              <a:buSzPct val="70000"/>
              <a:buFont typeface="Wingdings" pitchFamily="2" charset="2"/>
              <a:buChar char="l"/>
              <a:defRPr sz="2400" b="1" i="1">
                <a:solidFill>
                  <a:schemeClr val="tx1"/>
                </a:solidFill>
                <a:latin typeface="Arial" pitchFamily="34" charset="0"/>
              </a:defRPr>
            </a:lvl7pPr>
            <a:lvl8pPr marL="3429000" indent="-228600" eaLnBrk="0" fontAlgn="base" hangingPunct="0">
              <a:spcBef>
                <a:spcPct val="20000"/>
              </a:spcBef>
              <a:spcAft>
                <a:spcPct val="0"/>
              </a:spcAft>
              <a:buClr>
                <a:schemeClr val="tx2"/>
              </a:buClr>
              <a:buSzPct val="70000"/>
              <a:buFont typeface="Wingdings" pitchFamily="2" charset="2"/>
              <a:buChar char="l"/>
              <a:defRPr sz="2400" b="1" i="1">
                <a:solidFill>
                  <a:schemeClr val="tx1"/>
                </a:solidFill>
                <a:latin typeface="Arial" pitchFamily="34" charset="0"/>
              </a:defRPr>
            </a:lvl8pPr>
            <a:lvl9pPr marL="3886200" indent="-228600" eaLnBrk="0" fontAlgn="base" hangingPunct="0">
              <a:spcBef>
                <a:spcPct val="20000"/>
              </a:spcBef>
              <a:spcAft>
                <a:spcPct val="0"/>
              </a:spcAft>
              <a:buClr>
                <a:schemeClr val="tx2"/>
              </a:buClr>
              <a:buSzPct val="70000"/>
              <a:buFont typeface="Wingdings" pitchFamily="2" charset="2"/>
              <a:buChar char="l"/>
              <a:defRPr sz="2400" b="1" i="1">
                <a:solidFill>
                  <a:schemeClr val="tx1"/>
                </a:solidFill>
                <a:latin typeface="Arial" pitchFamily="34" charset="0"/>
              </a:defRPr>
            </a:lvl9pPr>
          </a:lstStyle>
          <a:p>
            <a:pPr>
              <a:spcBef>
                <a:spcPct val="0"/>
              </a:spcBef>
              <a:buClrTx/>
              <a:buSzTx/>
              <a:buFontTx/>
              <a:buNone/>
            </a:pPr>
            <a:fld id="{1ABBA66F-1B1A-4BB1-8E79-637937AEF737}" type="slidenum">
              <a:rPr lang="en-US" altLang="en-US" sz="1400" b="0">
                <a:latin typeface="Times New Roman" pitchFamily="18" charset="0"/>
              </a:rPr>
              <a:pPr>
                <a:spcBef>
                  <a:spcPct val="0"/>
                </a:spcBef>
                <a:buClrTx/>
                <a:buSzTx/>
                <a:buFontTx/>
                <a:buNone/>
              </a:pPr>
              <a:t>7</a:t>
            </a:fld>
            <a:endParaRPr lang="en-US" altLang="en-US" sz="1400" b="0">
              <a:latin typeface="Times New Roman" pitchFamily="18" charset="0"/>
            </a:endParaRPr>
          </a:p>
        </p:txBody>
      </p:sp>
      <p:sp>
        <p:nvSpPr>
          <p:cNvPr id="222211" name="Rectangle 4"/>
          <p:cNvSpPr>
            <a:spLocks noGrp="1" noChangeArrowheads="1"/>
          </p:cNvSpPr>
          <p:nvPr>
            <p:ph type="ctrTitle"/>
          </p:nvPr>
        </p:nvSpPr>
        <p:spPr>
          <a:xfrm>
            <a:off x="2209800" y="2130426"/>
            <a:ext cx="7772400" cy="1470025"/>
          </a:xfrm>
        </p:spPr>
        <p:txBody>
          <a:bodyPr/>
          <a:lstStyle/>
          <a:p>
            <a:pPr algn="ctr" eaLnBrk="1" hangingPunct="1"/>
            <a:r>
              <a:rPr lang="en-GB" altLang="en-US" sz="6000" b="1" dirty="0">
                <a:solidFill>
                  <a:srgbClr val="0070C0"/>
                </a:solidFill>
              </a:rPr>
              <a:t>Depression</a:t>
            </a:r>
          </a:p>
        </p:txBody>
      </p:sp>
      <p:sp>
        <p:nvSpPr>
          <p:cNvPr id="222212" name="Rectangle 5"/>
          <p:cNvSpPr>
            <a:spLocks noGrp="1" noChangeArrowheads="1"/>
          </p:cNvSpPr>
          <p:nvPr>
            <p:ph type="subTitle" idx="1"/>
          </p:nvPr>
        </p:nvSpPr>
        <p:spPr/>
        <p:txBody>
          <a:bodyPr/>
          <a:lstStyle/>
          <a:p>
            <a:pPr eaLnBrk="1" hangingPunct="1"/>
            <a:endParaRPr lang="en-GB" altLang="en-US"/>
          </a:p>
        </p:txBody>
      </p:sp>
      <p:grpSp>
        <p:nvGrpSpPr>
          <p:cNvPr id="7" name="Group 6">
            <a:extLst>
              <a:ext uri="{FF2B5EF4-FFF2-40B4-BE49-F238E27FC236}">
                <a16:creationId xmlns:a16="http://schemas.microsoft.com/office/drawing/2014/main" id="{2CF818A2-6B47-452F-8C5A-B0AB6881A2D4}"/>
              </a:ext>
            </a:extLst>
          </p:cNvPr>
          <p:cNvGrpSpPr/>
          <p:nvPr/>
        </p:nvGrpSpPr>
        <p:grpSpPr>
          <a:xfrm>
            <a:off x="263352" y="36460"/>
            <a:ext cx="11593288" cy="1213547"/>
            <a:chOff x="263352" y="36460"/>
            <a:chExt cx="11593288" cy="1213547"/>
          </a:xfrm>
        </p:grpSpPr>
        <p:pic>
          <p:nvPicPr>
            <p:cNvPr id="8" name="Picture 7">
              <a:extLst>
                <a:ext uri="{FF2B5EF4-FFF2-40B4-BE49-F238E27FC236}">
                  <a16:creationId xmlns:a16="http://schemas.microsoft.com/office/drawing/2014/main" id="{F657A5C0-ACA6-4D44-95E7-21BCF8D4824B}"/>
                </a:ext>
              </a:extLst>
            </p:cNvPr>
            <p:cNvPicPr>
              <a:picLocks noChangeAspect="1"/>
            </p:cNvPicPr>
            <p:nvPr/>
          </p:nvPicPr>
          <p:blipFill rotWithShape="1">
            <a:blip r:embed="rId2"/>
            <a:srcRect l="62600" t="15000" r="7500" b="64000"/>
            <a:stretch/>
          </p:blipFill>
          <p:spPr>
            <a:xfrm>
              <a:off x="9408368" y="36460"/>
              <a:ext cx="2448272" cy="967212"/>
            </a:xfrm>
            <a:prstGeom prst="rect">
              <a:avLst/>
            </a:prstGeom>
          </p:spPr>
        </p:pic>
        <p:grpSp>
          <p:nvGrpSpPr>
            <p:cNvPr id="9" name="Group 8">
              <a:extLst>
                <a:ext uri="{FF2B5EF4-FFF2-40B4-BE49-F238E27FC236}">
                  <a16:creationId xmlns:a16="http://schemas.microsoft.com/office/drawing/2014/main" id="{0DEBDCA3-2E28-4006-9234-54CD15493051}"/>
                </a:ext>
              </a:extLst>
            </p:cNvPr>
            <p:cNvGrpSpPr/>
            <p:nvPr/>
          </p:nvGrpSpPr>
          <p:grpSpPr>
            <a:xfrm>
              <a:off x="263352" y="107007"/>
              <a:ext cx="1944216" cy="1143000"/>
              <a:chOff x="107505" y="113207"/>
              <a:chExt cx="2592288" cy="1347169"/>
            </a:xfrm>
          </p:grpSpPr>
          <p:pic>
            <p:nvPicPr>
              <p:cNvPr id="11" name="Picture 10">
                <a:extLst>
                  <a:ext uri="{FF2B5EF4-FFF2-40B4-BE49-F238E27FC236}">
                    <a16:creationId xmlns:a16="http://schemas.microsoft.com/office/drawing/2014/main" id="{65A6342A-B71C-4290-9946-156C04DA85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113207"/>
                <a:ext cx="2592288" cy="1253283"/>
              </a:xfrm>
              <a:prstGeom prst="rect">
                <a:avLst/>
              </a:prstGeom>
            </p:spPr>
          </p:pic>
          <p:sp>
            <p:nvSpPr>
              <p:cNvPr id="12" name="Rectangle 11">
                <a:extLst>
                  <a:ext uri="{FF2B5EF4-FFF2-40B4-BE49-F238E27FC236}">
                    <a16:creationId xmlns:a16="http://schemas.microsoft.com/office/drawing/2014/main" id="{C8D2FD7B-56EC-4FF7-8690-977CBEA19557}"/>
                  </a:ext>
                </a:extLst>
              </p:cNvPr>
              <p:cNvSpPr/>
              <p:nvPr/>
            </p:nvSpPr>
            <p:spPr>
              <a:xfrm>
                <a:off x="827584" y="836712"/>
                <a:ext cx="1872209" cy="6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a:extLst>
                <a:ext uri="{FF2B5EF4-FFF2-40B4-BE49-F238E27FC236}">
                  <a16:creationId xmlns:a16="http://schemas.microsoft.com/office/drawing/2014/main" id="{E3FE3211-8A9A-4CB0-B8A8-353F1E46A6EB}"/>
                </a:ext>
              </a:extLst>
            </p:cNvPr>
            <p:cNvPicPr/>
            <p:nvPr/>
          </p:nvPicPr>
          <p:blipFill rotWithShape="1">
            <a:blip r:embed="rId4" cstate="print">
              <a:extLst>
                <a:ext uri="{28A0092B-C50C-407E-A947-70E740481C1C}">
                  <a14:useLocalDpi xmlns:a14="http://schemas.microsoft.com/office/drawing/2010/main" val="0"/>
                </a:ext>
              </a:extLst>
            </a:blip>
            <a:srcRect b="50830"/>
            <a:stretch/>
          </p:blipFill>
          <p:spPr bwMode="auto">
            <a:xfrm>
              <a:off x="4794134" y="103308"/>
              <a:ext cx="2093954" cy="805412"/>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863851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570" y="792087"/>
            <a:ext cx="8770949" cy="980729"/>
          </a:xfrm>
        </p:spPr>
        <p:txBody>
          <a:bodyPr>
            <a:normAutofit/>
          </a:bodyPr>
          <a:lstStyle/>
          <a:p>
            <a:r>
              <a:rPr lang="en-GB" sz="3600" b="1" dirty="0">
                <a:solidFill>
                  <a:srgbClr val="0070C0"/>
                </a:solidFill>
              </a:rPr>
              <a:t>Acute depression:  BAP guidelines</a:t>
            </a:r>
          </a:p>
        </p:txBody>
      </p:sp>
      <p:sp>
        <p:nvSpPr>
          <p:cNvPr id="3" name="Content Placeholder 2"/>
          <p:cNvSpPr>
            <a:spLocks noGrp="1"/>
          </p:cNvSpPr>
          <p:nvPr>
            <p:ph idx="1"/>
          </p:nvPr>
        </p:nvSpPr>
        <p:spPr>
          <a:xfrm>
            <a:off x="839416" y="1617526"/>
            <a:ext cx="10873207" cy="4979825"/>
          </a:xfrm>
        </p:spPr>
        <p:txBody>
          <a:bodyPr>
            <a:normAutofit fontScale="92500"/>
          </a:bodyPr>
          <a:lstStyle/>
          <a:p>
            <a:r>
              <a:rPr lang="en-GB" dirty="0"/>
              <a:t>If not already on long-term treatment</a:t>
            </a:r>
          </a:p>
          <a:p>
            <a:pPr lvl="1"/>
            <a:r>
              <a:rPr lang="en-US" dirty="0">
                <a:solidFill>
                  <a:srgbClr val="000000"/>
                </a:solidFill>
                <a:ea typeface="MS PGothic" charset="0"/>
                <a:cs typeface="Verdana"/>
              </a:rPr>
              <a:t>Consider </a:t>
            </a:r>
            <a:r>
              <a:rPr lang="en-US" dirty="0">
                <a:solidFill>
                  <a:srgbClr val="FF0000"/>
                </a:solidFill>
                <a:ea typeface="MS PGothic" charset="0"/>
                <a:cs typeface="Verdana"/>
              </a:rPr>
              <a:t>quetiapine</a:t>
            </a:r>
            <a:r>
              <a:rPr lang="en-US" dirty="0">
                <a:solidFill>
                  <a:srgbClr val="000000"/>
                </a:solidFill>
                <a:ea typeface="MS PGothic" charset="0"/>
                <a:cs typeface="Verdana"/>
              </a:rPr>
              <a:t>, </a:t>
            </a:r>
            <a:r>
              <a:rPr lang="en-US" dirty="0">
                <a:solidFill>
                  <a:srgbClr val="FF0000"/>
                </a:solidFill>
                <a:ea typeface="MS PGothic" charset="0"/>
                <a:cs typeface="Verdana"/>
              </a:rPr>
              <a:t>lurasidone,</a:t>
            </a:r>
            <a:r>
              <a:rPr lang="en-US" dirty="0">
                <a:solidFill>
                  <a:srgbClr val="000000"/>
                </a:solidFill>
                <a:ea typeface="MS PGothic" charset="0"/>
                <a:cs typeface="Verdana"/>
              </a:rPr>
              <a:t> </a:t>
            </a:r>
            <a:r>
              <a:rPr lang="en-US" dirty="0">
                <a:solidFill>
                  <a:srgbClr val="FF0000"/>
                </a:solidFill>
                <a:ea typeface="MS PGothic" charset="0"/>
                <a:cs typeface="Verdana"/>
              </a:rPr>
              <a:t>olanzapine or Lamotrigine</a:t>
            </a:r>
          </a:p>
          <a:p>
            <a:pPr lvl="1"/>
            <a:r>
              <a:rPr lang="en-GB" dirty="0"/>
              <a:t>There is great uncertainty about antidepressants</a:t>
            </a:r>
          </a:p>
          <a:p>
            <a:pPr lvl="2"/>
            <a:r>
              <a:rPr lang="en-GB" dirty="0"/>
              <a:t>if antidepressants are used, they should be co-prescribed with a drug for mania</a:t>
            </a:r>
          </a:p>
          <a:p>
            <a:pPr lvl="1"/>
            <a:r>
              <a:rPr lang="en-GB" dirty="0"/>
              <a:t>Consider Electroconvulsive treatment (ECT)</a:t>
            </a:r>
          </a:p>
          <a:p>
            <a:pPr lvl="1"/>
            <a:r>
              <a:rPr lang="en-GB" dirty="0"/>
              <a:t>Lithium if less severe (as prelude to long-term treatment)</a:t>
            </a:r>
          </a:p>
          <a:p>
            <a:r>
              <a:rPr lang="en-GB" dirty="0"/>
              <a:t>Whilst taking long term treatment</a:t>
            </a:r>
          </a:p>
          <a:p>
            <a:pPr lvl="1"/>
            <a:r>
              <a:rPr lang="en-GB" dirty="0"/>
              <a:t>Check doses are adequate and that serum concentrations of lithium are in the therapeutic range</a:t>
            </a:r>
          </a:p>
          <a:p>
            <a:pPr lvl="1"/>
            <a:r>
              <a:rPr lang="en-GB" altLang="en-US" dirty="0"/>
              <a:t>Address current stressors, if any</a:t>
            </a:r>
            <a:endParaRPr lang="en-US" altLang="en-US" dirty="0"/>
          </a:p>
          <a:p>
            <a:pPr lvl="1"/>
            <a:endParaRPr lang="en-US" altLang="en-US" dirty="0"/>
          </a:p>
          <a:p>
            <a:pPr lvl="1"/>
            <a:endParaRPr lang="en-US" altLang="en-US" dirty="0">
              <a:latin typeface="Verdana" panose="020B0604030504040204" pitchFamily="34" charset="0"/>
            </a:endParaRPr>
          </a:p>
          <a:p>
            <a:pPr lvl="1"/>
            <a:endParaRPr lang="en-GB" dirty="0"/>
          </a:p>
        </p:txBody>
      </p:sp>
      <p:grpSp>
        <p:nvGrpSpPr>
          <p:cNvPr id="8" name="Group 7">
            <a:extLst>
              <a:ext uri="{FF2B5EF4-FFF2-40B4-BE49-F238E27FC236}">
                <a16:creationId xmlns:a16="http://schemas.microsoft.com/office/drawing/2014/main" id="{C17945C0-62B0-4C6C-935D-410C5E373827}"/>
              </a:ext>
            </a:extLst>
          </p:cNvPr>
          <p:cNvGrpSpPr/>
          <p:nvPr/>
        </p:nvGrpSpPr>
        <p:grpSpPr>
          <a:xfrm>
            <a:off x="263352" y="36460"/>
            <a:ext cx="11593288" cy="1213547"/>
            <a:chOff x="263352" y="36460"/>
            <a:chExt cx="11593288" cy="1213547"/>
          </a:xfrm>
        </p:grpSpPr>
        <p:pic>
          <p:nvPicPr>
            <p:cNvPr id="9" name="Picture 8">
              <a:extLst>
                <a:ext uri="{FF2B5EF4-FFF2-40B4-BE49-F238E27FC236}">
                  <a16:creationId xmlns:a16="http://schemas.microsoft.com/office/drawing/2014/main" id="{38C9D4B3-E7A3-4D77-AC6C-D15AFF40D289}"/>
                </a:ext>
              </a:extLst>
            </p:cNvPr>
            <p:cNvPicPr>
              <a:picLocks noChangeAspect="1"/>
            </p:cNvPicPr>
            <p:nvPr/>
          </p:nvPicPr>
          <p:blipFill rotWithShape="1">
            <a:blip r:embed="rId3"/>
            <a:srcRect l="62600" t="15000" r="7500" b="64000"/>
            <a:stretch/>
          </p:blipFill>
          <p:spPr>
            <a:xfrm>
              <a:off x="9408368" y="36460"/>
              <a:ext cx="2448272" cy="967212"/>
            </a:xfrm>
            <a:prstGeom prst="rect">
              <a:avLst/>
            </a:prstGeom>
          </p:spPr>
        </p:pic>
        <p:grpSp>
          <p:nvGrpSpPr>
            <p:cNvPr id="10" name="Group 9">
              <a:extLst>
                <a:ext uri="{FF2B5EF4-FFF2-40B4-BE49-F238E27FC236}">
                  <a16:creationId xmlns:a16="http://schemas.microsoft.com/office/drawing/2014/main" id="{03A25903-7BDA-420C-9A6E-023C2A6B3F12}"/>
                </a:ext>
              </a:extLst>
            </p:cNvPr>
            <p:cNvGrpSpPr/>
            <p:nvPr/>
          </p:nvGrpSpPr>
          <p:grpSpPr>
            <a:xfrm>
              <a:off x="263352" y="107007"/>
              <a:ext cx="1944216" cy="1143000"/>
              <a:chOff x="107505" y="113207"/>
              <a:chExt cx="2592288" cy="1347169"/>
            </a:xfrm>
          </p:grpSpPr>
          <p:pic>
            <p:nvPicPr>
              <p:cNvPr id="12" name="Picture 11">
                <a:extLst>
                  <a:ext uri="{FF2B5EF4-FFF2-40B4-BE49-F238E27FC236}">
                    <a16:creationId xmlns:a16="http://schemas.microsoft.com/office/drawing/2014/main" id="{D67EA266-AB71-46F5-B205-06085AC779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5" y="113207"/>
                <a:ext cx="2592288" cy="1253283"/>
              </a:xfrm>
              <a:prstGeom prst="rect">
                <a:avLst/>
              </a:prstGeom>
            </p:spPr>
          </p:pic>
          <p:sp>
            <p:nvSpPr>
              <p:cNvPr id="13" name="Rectangle 12">
                <a:extLst>
                  <a:ext uri="{FF2B5EF4-FFF2-40B4-BE49-F238E27FC236}">
                    <a16:creationId xmlns:a16="http://schemas.microsoft.com/office/drawing/2014/main" id="{79710710-D3F9-4F05-B25B-9A60A9A28A08}"/>
                  </a:ext>
                </a:extLst>
              </p:cNvPr>
              <p:cNvSpPr/>
              <p:nvPr/>
            </p:nvSpPr>
            <p:spPr>
              <a:xfrm>
                <a:off x="827584" y="836712"/>
                <a:ext cx="1872209" cy="6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a:extLst>
                <a:ext uri="{FF2B5EF4-FFF2-40B4-BE49-F238E27FC236}">
                  <a16:creationId xmlns:a16="http://schemas.microsoft.com/office/drawing/2014/main" id="{B85E5BF7-FD02-438B-976F-C9B9D7EEC723}"/>
                </a:ext>
              </a:extLst>
            </p:cNvPr>
            <p:cNvPicPr/>
            <p:nvPr/>
          </p:nvPicPr>
          <p:blipFill rotWithShape="1">
            <a:blip r:embed="rId5" cstate="print">
              <a:extLst>
                <a:ext uri="{28A0092B-C50C-407E-A947-70E740481C1C}">
                  <a14:useLocalDpi xmlns:a14="http://schemas.microsoft.com/office/drawing/2010/main" val="0"/>
                </a:ext>
              </a:extLst>
            </a:blip>
            <a:srcRect b="50830"/>
            <a:stretch/>
          </p:blipFill>
          <p:spPr bwMode="auto">
            <a:xfrm>
              <a:off x="4794134" y="103308"/>
              <a:ext cx="2093954" cy="805412"/>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130189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2600" b="1">
                <a:solidFill>
                  <a:schemeClr val="tx1"/>
                </a:solidFill>
                <a:latin typeface="Arial" pitchFamily="34" charset="0"/>
              </a:defRPr>
            </a:lvl1pPr>
            <a:lvl2pPr marL="742950" indent="-285750" eaLnBrk="0" hangingPunct="0">
              <a:spcBef>
                <a:spcPct val="20000"/>
              </a:spcBef>
              <a:buClr>
                <a:schemeClr val="tx2"/>
              </a:buClr>
              <a:buSzPct val="70000"/>
              <a:buFont typeface="Wingdings" pitchFamily="2" charset="2"/>
              <a:buChar char="l"/>
              <a:defRPr sz="2400" b="1" i="1">
                <a:solidFill>
                  <a:schemeClr val="tx1"/>
                </a:solidFill>
                <a:latin typeface="Arial" pitchFamily="34" charset="0"/>
              </a:defRPr>
            </a:lvl2pPr>
            <a:lvl3pPr marL="1143000" indent="-228600" eaLnBrk="0" hangingPunct="0">
              <a:spcBef>
                <a:spcPct val="20000"/>
              </a:spcBef>
              <a:buClr>
                <a:schemeClr val="tx2"/>
              </a:buClr>
              <a:buSzPct val="70000"/>
              <a:buFont typeface="Wingdings" pitchFamily="2" charset="2"/>
              <a:buChar char="l"/>
              <a:defRPr sz="2400" b="1" i="1">
                <a:solidFill>
                  <a:schemeClr val="tx1"/>
                </a:solidFill>
                <a:latin typeface="Arial" pitchFamily="34" charset="0"/>
              </a:defRPr>
            </a:lvl3pPr>
            <a:lvl4pPr marL="1600200" indent="-228600" eaLnBrk="0" hangingPunct="0">
              <a:spcBef>
                <a:spcPct val="20000"/>
              </a:spcBef>
              <a:buClr>
                <a:schemeClr val="tx2"/>
              </a:buClr>
              <a:buSzPct val="70000"/>
              <a:buFont typeface="Wingdings" pitchFamily="2" charset="2"/>
              <a:buChar char="l"/>
              <a:defRPr sz="2400" b="1" i="1">
                <a:solidFill>
                  <a:schemeClr val="tx1"/>
                </a:solidFill>
                <a:latin typeface="Arial" pitchFamily="34" charset="0"/>
              </a:defRPr>
            </a:lvl4pPr>
            <a:lvl5pPr marL="2057400" indent="-228600" eaLnBrk="0" hangingPunct="0">
              <a:spcBef>
                <a:spcPct val="20000"/>
              </a:spcBef>
              <a:buClr>
                <a:schemeClr val="tx2"/>
              </a:buClr>
              <a:buSzPct val="70000"/>
              <a:buFont typeface="Wingdings" pitchFamily="2" charset="2"/>
              <a:buChar char="l"/>
              <a:defRPr sz="2400" b="1" i="1">
                <a:solidFill>
                  <a:schemeClr val="tx1"/>
                </a:solidFill>
                <a:latin typeface="Arial" pitchFamily="34" charset="0"/>
              </a:defRPr>
            </a:lvl5pPr>
            <a:lvl6pPr marL="2514600" indent="-228600" eaLnBrk="0" fontAlgn="base" hangingPunct="0">
              <a:spcBef>
                <a:spcPct val="20000"/>
              </a:spcBef>
              <a:spcAft>
                <a:spcPct val="0"/>
              </a:spcAft>
              <a:buClr>
                <a:schemeClr val="tx2"/>
              </a:buClr>
              <a:buSzPct val="70000"/>
              <a:buFont typeface="Wingdings" pitchFamily="2" charset="2"/>
              <a:buChar char="l"/>
              <a:defRPr sz="2400" b="1" i="1">
                <a:solidFill>
                  <a:schemeClr val="tx1"/>
                </a:solidFill>
                <a:latin typeface="Arial" pitchFamily="34" charset="0"/>
              </a:defRPr>
            </a:lvl6pPr>
            <a:lvl7pPr marL="2971800" indent="-228600" eaLnBrk="0" fontAlgn="base" hangingPunct="0">
              <a:spcBef>
                <a:spcPct val="20000"/>
              </a:spcBef>
              <a:spcAft>
                <a:spcPct val="0"/>
              </a:spcAft>
              <a:buClr>
                <a:schemeClr val="tx2"/>
              </a:buClr>
              <a:buSzPct val="70000"/>
              <a:buFont typeface="Wingdings" pitchFamily="2" charset="2"/>
              <a:buChar char="l"/>
              <a:defRPr sz="2400" b="1" i="1">
                <a:solidFill>
                  <a:schemeClr val="tx1"/>
                </a:solidFill>
                <a:latin typeface="Arial" pitchFamily="34" charset="0"/>
              </a:defRPr>
            </a:lvl7pPr>
            <a:lvl8pPr marL="3429000" indent="-228600" eaLnBrk="0" fontAlgn="base" hangingPunct="0">
              <a:spcBef>
                <a:spcPct val="20000"/>
              </a:spcBef>
              <a:spcAft>
                <a:spcPct val="0"/>
              </a:spcAft>
              <a:buClr>
                <a:schemeClr val="tx2"/>
              </a:buClr>
              <a:buSzPct val="70000"/>
              <a:buFont typeface="Wingdings" pitchFamily="2" charset="2"/>
              <a:buChar char="l"/>
              <a:defRPr sz="2400" b="1" i="1">
                <a:solidFill>
                  <a:schemeClr val="tx1"/>
                </a:solidFill>
                <a:latin typeface="Arial" pitchFamily="34" charset="0"/>
              </a:defRPr>
            </a:lvl8pPr>
            <a:lvl9pPr marL="3886200" indent="-228600" eaLnBrk="0" fontAlgn="base" hangingPunct="0">
              <a:spcBef>
                <a:spcPct val="20000"/>
              </a:spcBef>
              <a:spcAft>
                <a:spcPct val="0"/>
              </a:spcAft>
              <a:buClr>
                <a:schemeClr val="tx2"/>
              </a:buClr>
              <a:buSzPct val="70000"/>
              <a:buFont typeface="Wingdings" pitchFamily="2" charset="2"/>
              <a:buChar char="l"/>
              <a:defRPr sz="2400" b="1" i="1">
                <a:solidFill>
                  <a:schemeClr val="tx1"/>
                </a:solidFill>
                <a:latin typeface="Arial" pitchFamily="34" charset="0"/>
              </a:defRPr>
            </a:lvl9pPr>
          </a:lstStyle>
          <a:p>
            <a:pPr>
              <a:spcBef>
                <a:spcPct val="0"/>
              </a:spcBef>
              <a:buClrTx/>
              <a:buSzTx/>
              <a:buFontTx/>
              <a:buNone/>
            </a:pPr>
            <a:fld id="{1ABBA66F-1B1A-4BB1-8E79-637937AEF737}" type="slidenum">
              <a:rPr lang="en-US" altLang="en-US" sz="1400" b="0">
                <a:latin typeface="Times New Roman" pitchFamily="18" charset="0"/>
              </a:rPr>
              <a:pPr>
                <a:spcBef>
                  <a:spcPct val="0"/>
                </a:spcBef>
                <a:buClrTx/>
                <a:buSzTx/>
                <a:buFontTx/>
                <a:buNone/>
              </a:pPr>
              <a:t>9</a:t>
            </a:fld>
            <a:endParaRPr lang="en-US" altLang="en-US" sz="1400" b="0">
              <a:latin typeface="Times New Roman" pitchFamily="18" charset="0"/>
            </a:endParaRPr>
          </a:p>
        </p:txBody>
      </p:sp>
      <p:sp>
        <p:nvSpPr>
          <p:cNvPr id="222211" name="Rectangle 4"/>
          <p:cNvSpPr>
            <a:spLocks noGrp="1" noChangeArrowheads="1"/>
          </p:cNvSpPr>
          <p:nvPr>
            <p:ph type="ctrTitle"/>
          </p:nvPr>
        </p:nvSpPr>
        <p:spPr>
          <a:xfrm>
            <a:off x="2209800" y="2130426"/>
            <a:ext cx="7772400" cy="1470025"/>
          </a:xfrm>
        </p:spPr>
        <p:txBody>
          <a:bodyPr>
            <a:normAutofit fontScale="90000"/>
          </a:bodyPr>
          <a:lstStyle/>
          <a:p>
            <a:pPr algn="ctr" eaLnBrk="1" hangingPunct="1"/>
            <a:r>
              <a:rPr lang="en-GB" altLang="en-US" sz="6000" b="1" dirty="0">
                <a:solidFill>
                  <a:srgbClr val="0070C0"/>
                </a:solidFill>
              </a:rPr>
              <a:t>Long term treatment</a:t>
            </a:r>
            <a:br>
              <a:rPr lang="en-GB" altLang="en-US" sz="6000" b="1" dirty="0">
                <a:solidFill>
                  <a:srgbClr val="0070C0"/>
                </a:solidFill>
              </a:rPr>
            </a:br>
            <a:endParaRPr lang="en-GB" altLang="en-US" sz="6000" b="1" dirty="0">
              <a:solidFill>
                <a:srgbClr val="0070C0"/>
              </a:solidFill>
            </a:endParaRPr>
          </a:p>
        </p:txBody>
      </p:sp>
      <p:sp>
        <p:nvSpPr>
          <p:cNvPr id="222212" name="Rectangle 5"/>
          <p:cNvSpPr>
            <a:spLocks noGrp="1" noChangeArrowheads="1"/>
          </p:cNvSpPr>
          <p:nvPr>
            <p:ph type="subTitle" idx="1"/>
          </p:nvPr>
        </p:nvSpPr>
        <p:spPr/>
        <p:txBody>
          <a:bodyPr/>
          <a:lstStyle/>
          <a:p>
            <a:pPr eaLnBrk="1" hangingPunct="1"/>
            <a:endParaRPr lang="en-GB" altLang="en-US"/>
          </a:p>
        </p:txBody>
      </p:sp>
      <p:grpSp>
        <p:nvGrpSpPr>
          <p:cNvPr id="7" name="Group 6">
            <a:extLst>
              <a:ext uri="{FF2B5EF4-FFF2-40B4-BE49-F238E27FC236}">
                <a16:creationId xmlns:a16="http://schemas.microsoft.com/office/drawing/2014/main" id="{359EA0DD-C3E3-4CF4-BC09-26FADD809743}"/>
              </a:ext>
            </a:extLst>
          </p:cNvPr>
          <p:cNvGrpSpPr/>
          <p:nvPr/>
        </p:nvGrpSpPr>
        <p:grpSpPr>
          <a:xfrm>
            <a:off x="263352" y="36460"/>
            <a:ext cx="11593288" cy="1213547"/>
            <a:chOff x="263352" y="36460"/>
            <a:chExt cx="11593288" cy="1213547"/>
          </a:xfrm>
        </p:grpSpPr>
        <p:pic>
          <p:nvPicPr>
            <p:cNvPr id="8" name="Picture 7">
              <a:extLst>
                <a:ext uri="{FF2B5EF4-FFF2-40B4-BE49-F238E27FC236}">
                  <a16:creationId xmlns:a16="http://schemas.microsoft.com/office/drawing/2014/main" id="{15D99F0D-9FB3-4075-8AAD-52826CA0E41A}"/>
                </a:ext>
              </a:extLst>
            </p:cNvPr>
            <p:cNvPicPr>
              <a:picLocks noChangeAspect="1"/>
            </p:cNvPicPr>
            <p:nvPr/>
          </p:nvPicPr>
          <p:blipFill rotWithShape="1">
            <a:blip r:embed="rId2"/>
            <a:srcRect l="62600" t="15000" r="7500" b="64000"/>
            <a:stretch/>
          </p:blipFill>
          <p:spPr>
            <a:xfrm>
              <a:off x="9408368" y="36460"/>
              <a:ext cx="2448272" cy="967212"/>
            </a:xfrm>
            <a:prstGeom prst="rect">
              <a:avLst/>
            </a:prstGeom>
          </p:spPr>
        </p:pic>
        <p:grpSp>
          <p:nvGrpSpPr>
            <p:cNvPr id="9" name="Group 8">
              <a:extLst>
                <a:ext uri="{FF2B5EF4-FFF2-40B4-BE49-F238E27FC236}">
                  <a16:creationId xmlns:a16="http://schemas.microsoft.com/office/drawing/2014/main" id="{503BC419-50D1-4495-9F55-AC6B2AE72AE5}"/>
                </a:ext>
              </a:extLst>
            </p:cNvPr>
            <p:cNvGrpSpPr/>
            <p:nvPr/>
          </p:nvGrpSpPr>
          <p:grpSpPr>
            <a:xfrm>
              <a:off x="263352" y="107007"/>
              <a:ext cx="1944216" cy="1143000"/>
              <a:chOff x="107505" y="113207"/>
              <a:chExt cx="2592288" cy="1347169"/>
            </a:xfrm>
          </p:grpSpPr>
          <p:pic>
            <p:nvPicPr>
              <p:cNvPr id="11" name="Picture 10">
                <a:extLst>
                  <a:ext uri="{FF2B5EF4-FFF2-40B4-BE49-F238E27FC236}">
                    <a16:creationId xmlns:a16="http://schemas.microsoft.com/office/drawing/2014/main" id="{6105EB8D-5848-492D-AB92-ED53BF9D32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113207"/>
                <a:ext cx="2592288" cy="1253283"/>
              </a:xfrm>
              <a:prstGeom prst="rect">
                <a:avLst/>
              </a:prstGeom>
            </p:spPr>
          </p:pic>
          <p:sp>
            <p:nvSpPr>
              <p:cNvPr id="12" name="Rectangle 11">
                <a:extLst>
                  <a:ext uri="{FF2B5EF4-FFF2-40B4-BE49-F238E27FC236}">
                    <a16:creationId xmlns:a16="http://schemas.microsoft.com/office/drawing/2014/main" id="{ADE57D6B-6FC8-4698-A41D-0E8CCB0BF3A0}"/>
                  </a:ext>
                </a:extLst>
              </p:cNvPr>
              <p:cNvSpPr/>
              <p:nvPr/>
            </p:nvSpPr>
            <p:spPr>
              <a:xfrm>
                <a:off x="827584" y="836712"/>
                <a:ext cx="1872209" cy="6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a:extLst>
                <a:ext uri="{FF2B5EF4-FFF2-40B4-BE49-F238E27FC236}">
                  <a16:creationId xmlns:a16="http://schemas.microsoft.com/office/drawing/2014/main" id="{C9368975-B72B-4E28-9255-69C370ADD37E}"/>
                </a:ext>
              </a:extLst>
            </p:cNvPr>
            <p:cNvPicPr/>
            <p:nvPr/>
          </p:nvPicPr>
          <p:blipFill rotWithShape="1">
            <a:blip r:embed="rId4" cstate="print">
              <a:extLst>
                <a:ext uri="{28A0092B-C50C-407E-A947-70E740481C1C}">
                  <a14:useLocalDpi xmlns:a14="http://schemas.microsoft.com/office/drawing/2010/main" val="0"/>
                </a:ext>
              </a:extLst>
            </a:blip>
            <a:srcRect b="50830"/>
            <a:stretch/>
          </p:blipFill>
          <p:spPr bwMode="auto">
            <a:xfrm>
              <a:off x="4794134" y="103308"/>
              <a:ext cx="2093954" cy="805412"/>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663229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E8A22E96247544B1C425776094B39B" ma:contentTypeVersion="12" ma:contentTypeDescription="Create a new document." ma:contentTypeScope="" ma:versionID="4caf1bd88fc9e3a570724e71daebafdd">
  <xsd:schema xmlns:xsd="http://www.w3.org/2001/XMLSchema" xmlns:xs="http://www.w3.org/2001/XMLSchema" xmlns:p="http://schemas.microsoft.com/office/2006/metadata/properties" xmlns:ns2="9ea14c16-285e-4227-b2f3-6b74008a395c" xmlns:ns3="04a87a9a-f030-4ace-a2b6-18bd6cbb1993" targetNamespace="http://schemas.microsoft.com/office/2006/metadata/properties" ma:root="true" ma:fieldsID="e8b45898601b778653f278ca0e3cc288" ns2:_="" ns3:_="">
    <xsd:import namespace="9ea14c16-285e-4227-b2f3-6b74008a395c"/>
    <xsd:import namespace="04a87a9a-f030-4ace-a2b6-18bd6cbb19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14c16-285e-4227-b2f3-6b74008a39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a87a9a-f030-4ace-a2b6-18bd6cbb199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2002CA-0501-4F77-ADF9-60773E6F5B1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FD824EE-AC1F-4234-A977-8F0567434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14c16-285e-4227-b2f3-6b74008a395c"/>
    <ds:schemaRef ds:uri="04a87a9a-f030-4ace-a2b6-18bd6cbb19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82D03B-2847-413E-A9E1-245EE13278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1157</TotalTime>
  <Words>1463</Words>
  <Application>Microsoft Office PowerPoint</Application>
  <PresentationFormat>Widescreen</PresentationFormat>
  <Paragraphs>227</Paragraphs>
  <Slides>17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Wingdings</vt:lpstr>
      <vt:lpstr>Arial Narrow</vt:lpstr>
      <vt:lpstr>Verdana</vt:lpstr>
      <vt:lpstr>Arial</vt:lpstr>
      <vt:lpstr>Times New Roman</vt:lpstr>
      <vt:lpstr>Office Theme</vt:lpstr>
      <vt:lpstr>Current and emerging medication options for bipolar disorder </vt:lpstr>
      <vt:lpstr>Disclosure / conflict of interest</vt:lpstr>
      <vt:lpstr>PowerPoint Presentation</vt:lpstr>
      <vt:lpstr>PowerPoint Presentation</vt:lpstr>
      <vt:lpstr>Mania</vt:lpstr>
      <vt:lpstr>Acute mania: BAP guidelines</vt:lpstr>
      <vt:lpstr>Depression</vt:lpstr>
      <vt:lpstr>Acute depression:  BAP guidelines</vt:lpstr>
      <vt:lpstr>Long term treatment </vt:lpstr>
      <vt:lpstr>Long term treatment options</vt:lpstr>
      <vt:lpstr>So, is that it?</vt:lpstr>
      <vt:lpstr>Cariprazine for bipolar depression </vt:lpstr>
      <vt:lpstr>Single intravenous dose of ketamine in bipolar depression</vt:lpstr>
      <vt:lpstr> Esketamine nasal spray:  Unipolar treatment resistant depression</vt:lpstr>
      <vt:lpstr>VNS in patients with TRD: 5-year LivaNova registry data</vt:lpstr>
      <vt:lpstr>VNS for depression: bipolar vs unipolar disorders</vt:lpstr>
      <vt:lpstr>Principles and practice of managing bipolar disorder?</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Fitchett</dc:creator>
  <cp:lastModifiedBy>Fiona O'Brien</cp:lastModifiedBy>
  <cp:revision>166</cp:revision>
  <dcterms:created xsi:type="dcterms:W3CDTF">2014-09-26T13:56:35Z</dcterms:created>
  <dcterms:modified xsi:type="dcterms:W3CDTF">2021-04-06T18:49:24Z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0x010100F1E8A22E96247544B1C425776094B39B</vt:lpwstr>
  </property>
</Properties>
</file>