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258" r:id="rId5"/>
    <p:sldId id="256" r:id="rId6"/>
    <p:sldId id="257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33"/>
  </p:normalViewPr>
  <p:slideViewPr>
    <p:cSldViewPr snapToGrid="0" snapToObjects="1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ona O'Brien" userId="7ad03a58-13cd-4917-b3a4-5b1bba86bb9c" providerId="ADAL" clId="{86A8B642-C040-45B7-A5F4-C9CAFF0C8352}"/>
    <pc:docChg chg="addSld modSld">
      <pc:chgData name="Fiona O'Brien" userId="7ad03a58-13cd-4917-b3a4-5b1bba86bb9c" providerId="ADAL" clId="{86A8B642-C040-45B7-A5F4-C9CAFF0C8352}" dt="2021-04-10T14:57:14.545" v="165" actId="207"/>
      <pc:docMkLst>
        <pc:docMk/>
      </pc:docMkLst>
      <pc:sldChg chg="modSp new mod">
        <pc:chgData name="Fiona O'Brien" userId="7ad03a58-13cd-4917-b3a4-5b1bba86bb9c" providerId="ADAL" clId="{86A8B642-C040-45B7-A5F4-C9CAFF0C8352}" dt="2021-04-10T14:57:14.545" v="165" actId="207"/>
        <pc:sldMkLst>
          <pc:docMk/>
          <pc:sldMk cId="1611432665" sldId="258"/>
        </pc:sldMkLst>
        <pc:spChg chg="mod">
          <ac:chgData name="Fiona O'Brien" userId="7ad03a58-13cd-4917-b3a4-5b1bba86bb9c" providerId="ADAL" clId="{86A8B642-C040-45B7-A5F4-C9CAFF0C8352}" dt="2021-04-10T14:57:03.035" v="164" actId="207"/>
          <ac:spMkLst>
            <pc:docMk/>
            <pc:sldMk cId="1611432665" sldId="258"/>
            <ac:spMk id="3" creationId="{F518DB12-AE03-45C5-B1DA-E27BA939BC71}"/>
          </ac:spMkLst>
        </pc:spChg>
        <pc:spChg chg="mod">
          <ac:chgData name="Fiona O'Brien" userId="7ad03a58-13cd-4917-b3a4-5b1bba86bb9c" providerId="ADAL" clId="{86A8B642-C040-45B7-A5F4-C9CAFF0C8352}" dt="2021-04-10T14:57:14.545" v="165" actId="207"/>
          <ac:spMkLst>
            <pc:docMk/>
            <pc:sldMk cId="1611432665" sldId="258"/>
            <ac:spMk id="4" creationId="{712F1054-FD3E-432D-ADAB-BFC162C769C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7.9318799999999995E-2"/>
          <c:y val="6.2909400000000004E-2"/>
          <c:w val="0.91568099999999997"/>
          <c:h val="0.760189"/>
        </c:manualLayout>
      </c:layout>
      <c:barChart>
        <c:barDir val="col"/>
        <c:grouping val="clustered"/>
        <c:varyColors val="0"/>
        <c:ser>
          <c:idx val="0"/>
          <c:order val="0"/>
          <c:tx>
            <c:v/>
          </c:tx>
          <c:spPr>
            <a:solidFill>
              <a:schemeClr val="accent1">
                <a:lumOff val="16847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AE0E-1143-BB87-E66FA5913FFD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AE0E-1143-BB87-E66FA5913FFD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1">
                  <a:lumOff val="-13575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0E-1143-BB87-E66FA5913FFD}"/>
              </c:ext>
            </c:extLst>
          </c:dPt>
          <c:dPt>
            <c:idx val="3"/>
            <c:invertIfNegative val="1"/>
            <c:bubble3D val="0"/>
            <c:spPr>
              <a:solidFill>
                <a:schemeClr val="accent1">
                  <a:hueOff val="114395"/>
                  <a:lumOff val="-24975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AE0E-1143-BB87-E66FA5913FFD}"/>
              </c:ext>
            </c:extLst>
          </c:dPt>
          <c:cat>
            <c:strLit>
              <c:ptCount val="4"/>
              <c:pt idx="0">
                <c:v>Cancer</c:v>
              </c:pt>
              <c:pt idx="1">
                <c:v>Cardiovascular</c:v>
              </c:pt>
              <c:pt idx="2">
                <c:v>Dementia</c:v>
              </c:pt>
              <c:pt idx="3">
                <c:v>Mental Health</c:v>
              </c:pt>
            </c:strLit>
          </c:cat>
          <c:val>
            <c:numLit>
              <c:formatCode>General</c:formatCode>
              <c:ptCount val="4"/>
              <c:pt idx="0">
                <c:v>611</c:v>
              </c:pt>
              <c:pt idx="1">
                <c:v>181</c:v>
              </c:pt>
              <c:pt idx="2">
                <c:v>114</c:v>
              </c:pt>
              <c:pt idx="3">
                <c:v>124</c:v>
              </c:pt>
            </c:numLit>
          </c:val>
          <c:extLst>
            <c:ext xmlns:c16="http://schemas.microsoft.com/office/drawing/2014/chart" uri="{C3380CC4-5D6E-409C-BE32-E72D297353CC}">
              <c16:uniqueId val="{00000008-AE0E-1143-BB87-E66FA5913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-4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4100" b="1" i="0" u="none" strike="noStrike">
                <a:solidFill>
                  <a:srgbClr val="000000"/>
                </a:solidFill>
                <a:latin typeface="Helvetica Neue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&quot;£&quot;General&quot;m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1" i="0" u="none" strike="noStrike">
                <a:solidFill>
                  <a:srgbClr val="000000"/>
                </a:solidFill>
                <a:latin typeface="Helvetica Neue"/>
              </a:defRPr>
            </a:pPr>
            <a:endParaRPr lang="en-US"/>
          </a:p>
        </c:txPr>
        <c:crossAx val="2094734552"/>
        <c:crosses val="autoZero"/>
        <c:crossBetween val="between"/>
        <c:majorUnit val="175"/>
        <c:minorUnit val="87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6.3238600000000006E-2"/>
          <c:y val="4.83156E-2"/>
          <c:w val="0.888625"/>
          <c:h val="0.72116999999999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Neuroscience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11-7B4C-A73F-CE47BF0FB8D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General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11-7B4C-A73F-CE47BF0FB8D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Depression</c:v>
                </c:pt>
              </c:strCache>
            </c:strRef>
          </c:tx>
          <c:spPr>
            <a:solidFill>
              <a:srgbClr val="929292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11-7B4C-A73F-CE47BF0FB8D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Schizophrenia</c:v>
                </c:pt>
              </c:strCache>
            </c:strRef>
          </c:tx>
          <c:spPr>
            <a:solidFill>
              <a:srgbClr val="F8BA0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11-7B4C-A73F-CE47BF0FB8D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Psychosis</c:v>
                </c:pt>
              </c:strCache>
            </c:strRef>
          </c:tx>
          <c:spPr>
            <a:solidFill>
              <a:srgbClr val="FF260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11-7B4C-A73F-CE47BF0FB8D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Autism</c:v>
                </c:pt>
              </c:strCache>
            </c:strRef>
          </c:tx>
          <c:spPr>
            <a:solidFill>
              <a:schemeClr val="accent6">
                <a:satOff val="-20754"/>
                <a:lumOff val="-16738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11-7B4C-A73F-CE47BF0FB8D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Neurodevelopmental </c:v>
                </c:pt>
              </c:strCache>
            </c:strRef>
          </c:tx>
          <c:spPr>
            <a:solidFill>
              <a:srgbClr val="22AEF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Sheet1!$B$8:$B$8</c:f>
              <c:numCache>
                <c:formatCode>General</c:formatCode>
                <c:ptCount val="1"/>
                <c:pt idx="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11-7B4C-A73F-CE47BF0FB8DB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Anxiety</c:v>
                </c:pt>
              </c:strCache>
            </c:strRef>
          </c:tx>
          <c:spPr>
            <a:solidFill>
              <a:srgbClr val="73DD4E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Sheet1!$B$9:$B$9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E11-7B4C-A73F-CE47BF0FB8DB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Substance use</c:v>
                </c:pt>
              </c:strCache>
            </c:strRef>
          </c:tx>
          <c:spPr>
            <a:solidFill>
              <a:srgbClr val="A0A0A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Sheet1!$B$10:$B$10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11-7B4C-A73F-CE47BF0FB8DB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Conduct disorder</c:v>
                </c:pt>
              </c:strCache>
            </c:strRef>
          </c:tx>
          <c:spPr>
            <a:solidFill>
              <a:srgbClr val="F9C32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Sheet1!$B$11:$B$11</c:f>
              <c:numCache>
                <c:formatCode>General</c:formatCode>
                <c:ptCount val="1"/>
                <c:pt idx="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11-7B4C-A73F-CE47BF0FB8DB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ADHD</c:v>
                </c:pt>
              </c:strCache>
            </c:strRef>
          </c:tx>
          <c:spPr>
            <a:solidFill>
              <a:srgbClr val="FF4322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Sheet1!$B$12:$B$12</c:f>
              <c:numCache>
                <c:formatCode>General</c:formatCode>
                <c:ptCount val="1"/>
                <c:pt idx="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11-7B4C-A73F-CE47BF0FB8DB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PTSD</c:v>
                </c:pt>
              </c:strCache>
            </c:strRef>
          </c:tx>
          <c:spPr>
            <a:solidFill>
              <a:srgbClr val="D9338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Sheet1!$B$13:$B$13</c:f>
              <c:numCache>
                <c:formatCode>General</c:formatCode>
                <c:ptCount val="1"/>
                <c:pt idx="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11-7B4C-A73F-CE47BF0FB8DB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BIPOLAR </c:v>
                </c:pt>
              </c:strCache>
            </c:strRef>
          </c:tx>
          <c:spPr>
            <a:solidFill>
              <a:srgbClr val="44BAF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Sheet1!$B$14:$B$14</c:f>
              <c:numCache>
                <c:formatCode>General</c:formatCode>
                <c:ptCount val="1"/>
                <c:pt idx="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11-7B4C-A73F-CE47BF0FB8DB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Self-harm</c:v>
                </c:pt>
              </c:strCache>
            </c:strRef>
          </c:tx>
          <c:spPr>
            <a:solidFill>
              <a:srgbClr val="87E366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Sheet1!$B$15:$B$15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11-7B4C-A73F-CE47BF0FB8DB}"/>
            </c:ext>
          </c:extLst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Personality disorders</c:v>
                </c:pt>
              </c:strCache>
            </c:strRef>
          </c:tx>
          <c:spPr>
            <a:solidFill>
              <a:srgbClr val="AFAFA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Sheet1!$B$16:$B$16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11-7B4C-A73F-CE47BF0FB8DB}"/>
            </c:ext>
          </c:extLst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Eating disorders</c:v>
                </c:pt>
              </c:strCache>
            </c:strRef>
          </c:tx>
          <c:spPr>
            <a:solidFill>
              <a:srgbClr val="FACC43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Sheet1!$B$17:$B$17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11-7B4C-A73F-CE47BF0FB8DB}"/>
            </c:ext>
          </c:extLst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Suicide</c:v>
                </c:pt>
              </c:strCache>
            </c:strRef>
          </c:tx>
          <c:spPr>
            <a:solidFill>
              <a:srgbClr val="FF6044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Sheet1!$B$18:$B$18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11-7B4C-A73F-CE47BF0FB8DB}"/>
            </c:ext>
          </c:extLst>
        </c:ser>
        <c:ser>
          <c:idx val="17"/>
          <c:order val="17"/>
          <c:tx>
            <c:strRef>
              <c:f>Sheet1!$A$19</c:f>
              <c:strCache>
                <c:ptCount val="1"/>
                <c:pt idx="0">
                  <c:v>OCD</c:v>
                </c:pt>
              </c:strCache>
            </c:strRef>
          </c:tx>
          <c:spPr>
            <a:solidFill>
              <a:srgbClr val="DF4E97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Sheet1!$B$19:$B$19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11-7B4C-A73F-CE47BF0FB8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3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&quot;£&quot;#,###&quot;m&quot;" sourceLinked="0"/>
        <c:majorTickMark val="none"/>
        <c:minorTickMark val="none"/>
        <c:tickLblPos val="nextTo"/>
        <c:spPr>
          <a:ln w="12700" cap="flat">
            <a:noFill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n-US"/>
          </a:p>
        </c:txPr>
        <c:crossAx val="2094734552"/>
        <c:crosses val="autoZero"/>
        <c:crossBetween val="between"/>
        <c:majorUnit val="7.5"/>
        <c:minorUnit val="3.7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3.5877100000000002E-4"/>
          <c:y val="0.794238"/>
          <c:w val="0.999641"/>
          <c:h val="0.20576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82CE5E-FE94-4E12-9F80-236C908F372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18DB12-AE03-45C5-B1DA-E27BA939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Research funding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F1054-FD3E-432D-ADAB-BFC162C769C6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Robert Westhead</a:t>
            </a:r>
          </a:p>
          <a:p>
            <a:r>
              <a:rPr lang="en-GB" dirty="0">
                <a:solidFill>
                  <a:srgbClr val="0070C0"/>
                </a:solidFill>
              </a:rPr>
              <a:t>Former Bipolar UK Trustee and participant in bipolar research</a:t>
            </a:r>
          </a:p>
        </p:txBody>
      </p:sp>
    </p:spTree>
    <p:extLst>
      <p:ext uri="{BB962C8B-B14F-4D97-AF65-F5344CB8AC3E}">
        <p14:creationId xmlns:p14="http://schemas.microsoft.com/office/powerpoint/2010/main" val="161143266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UK spending in £m per year on health research"/>
          <p:cNvSpPr txBox="1">
            <a:spLocks noGrp="1"/>
          </p:cNvSpPr>
          <p:nvPr>
            <p:ph type="title"/>
          </p:nvPr>
        </p:nvSpPr>
        <p:spPr>
          <a:xfrm>
            <a:off x="1181100" y="1079500"/>
            <a:ext cx="21971000" cy="1434949"/>
          </a:xfrm>
          <a:prstGeom prst="rect">
            <a:avLst/>
          </a:prstGeom>
        </p:spPr>
        <p:txBody>
          <a:bodyPr/>
          <a:lstStyle>
            <a:lvl1pPr defTabSz="1682453">
              <a:defRPr sz="8004" spc="-160">
                <a:solidFill>
                  <a:srgbClr val="005493"/>
                </a:solidFill>
              </a:defRPr>
            </a:lvl1pPr>
          </a:lstStyle>
          <a:p>
            <a:r>
              <a:t>UK spending in £m per year on health research</a:t>
            </a:r>
          </a:p>
        </p:txBody>
      </p:sp>
      <p:sp>
        <p:nvSpPr>
          <p:cNvPr id="152" name="compared with other health conditions (MQ data)"/>
          <p:cNvSpPr txBox="1">
            <a:spLocks noGrp="1"/>
          </p:cNvSpPr>
          <p:nvPr>
            <p:ph type="body" idx="21"/>
          </p:nvPr>
        </p:nvSpPr>
        <p:spPr>
          <a:xfrm>
            <a:off x="1206500" y="2372962"/>
            <a:ext cx="21971000" cy="14349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defTabSz="767715">
              <a:defRPr sz="7440">
                <a:solidFill>
                  <a:srgbClr val="005493"/>
                </a:solidFill>
              </a:defRPr>
            </a:pPr>
            <a:r>
              <a:rPr dirty="0"/>
              <a:t>compared with other health conditions </a:t>
            </a:r>
            <a:r>
              <a:rPr sz="7000" b="0" dirty="0"/>
              <a:t>(MQ data)</a:t>
            </a:r>
          </a:p>
        </p:txBody>
      </p:sp>
      <p:graphicFrame>
        <p:nvGraphicFramePr>
          <p:cNvPr id="153" name="2D Column Chart"/>
          <p:cNvGraphicFramePr/>
          <p:nvPr/>
        </p:nvGraphicFramePr>
        <p:xfrm>
          <a:off x="1544351" y="3898338"/>
          <a:ext cx="21244498" cy="9853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4" name="£612m"/>
          <p:cNvSpPr txBox="1"/>
          <p:nvPr/>
        </p:nvSpPr>
        <p:spPr>
          <a:xfrm>
            <a:off x="4214192" y="4267770"/>
            <a:ext cx="3185102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900" b="1">
                <a:solidFill>
                  <a:srgbClr val="FF2600"/>
                </a:solidFill>
              </a:defRPr>
            </a:lvl1pPr>
          </a:lstStyle>
          <a:p>
            <a:r>
              <a:rPr sz="6000" dirty="0"/>
              <a:t>£612m</a:t>
            </a:r>
          </a:p>
        </p:txBody>
      </p:sp>
      <p:sp>
        <p:nvSpPr>
          <p:cNvPr id="155" name="£124m"/>
          <p:cNvSpPr txBox="1"/>
          <p:nvPr/>
        </p:nvSpPr>
        <p:spPr>
          <a:xfrm>
            <a:off x="18629511" y="9527178"/>
            <a:ext cx="2511906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200" b="1">
                <a:solidFill>
                  <a:srgbClr val="FF2600"/>
                </a:solidFill>
              </a:defRPr>
            </a:lvl1pPr>
          </a:lstStyle>
          <a:p>
            <a:r>
              <a:rPr sz="6000" dirty="0"/>
              <a:t>£124m</a:t>
            </a:r>
          </a:p>
        </p:txBody>
      </p:sp>
      <p:sp>
        <p:nvSpPr>
          <p:cNvPr id="156" name="Line"/>
          <p:cNvSpPr/>
          <p:nvPr/>
        </p:nvSpPr>
        <p:spPr>
          <a:xfrm flipH="1">
            <a:off x="21241728" y="7749752"/>
            <a:ext cx="1935772" cy="1914528"/>
          </a:xfrm>
          <a:prstGeom prst="line">
            <a:avLst/>
          </a:prstGeom>
          <a:ln w="114300">
            <a:solidFill>
              <a:srgbClr val="FF0000"/>
            </a:solidFill>
            <a:miter lim="400000"/>
            <a:tailEnd type="triangle" w="lg" len="lg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Annual spending on research into bipolar disorder versus other mental health conditions"/>
          <p:cNvSpPr txBox="1">
            <a:spLocks noGrp="1"/>
          </p:cNvSpPr>
          <p:nvPr>
            <p:ph type="title" idx="4294967295"/>
          </p:nvPr>
        </p:nvSpPr>
        <p:spPr>
          <a:xfrm>
            <a:off x="1193359" y="399137"/>
            <a:ext cx="21997282" cy="2210417"/>
          </a:xfrm>
          <a:prstGeom prst="rect">
            <a:avLst/>
          </a:prstGeom>
        </p:spPr>
        <p:txBody>
          <a:bodyPr>
            <a:normAutofit/>
          </a:bodyPr>
          <a:lstStyle>
            <a:lvl1pPr defTabSz="1584920">
              <a:defRPr sz="7539" spc="-150">
                <a:solidFill>
                  <a:srgbClr val="005493"/>
                </a:solidFill>
              </a:defRPr>
            </a:lvl1pPr>
          </a:lstStyle>
          <a:p>
            <a:r>
              <a:rPr lang="en-GB" dirty="0"/>
              <a:t>How much of </a:t>
            </a:r>
            <a:r>
              <a:rPr lang="en-GB" u="sng" dirty="0">
                <a:solidFill>
                  <a:srgbClr val="FF0000"/>
                </a:solidFill>
              </a:rPr>
              <a:t>£124m </a:t>
            </a:r>
            <a:r>
              <a:rPr lang="en-GB" dirty="0"/>
              <a:t>spent on mental health research annually is spent on bipolar </a:t>
            </a:r>
            <a:r>
              <a:rPr dirty="0"/>
              <a:t>disorder</a:t>
            </a:r>
            <a:r>
              <a:rPr lang="en-GB" dirty="0"/>
              <a:t>?</a:t>
            </a:r>
            <a:endParaRPr dirty="0"/>
          </a:p>
        </p:txBody>
      </p:sp>
      <p:graphicFrame>
        <p:nvGraphicFramePr>
          <p:cNvPr id="159" name="2D Column Chart"/>
          <p:cNvGraphicFramePr/>
          <p:nvPr>
            <p:extLst>
              <p:ext uri="{D42A27DB-BD31-4B8C-83A1-F6EECF244321}">
                <p14:modId xmlns:p14="http://schemas.microsoft.com/office/powerpoint/2010/main" val="959805091"/>
              </p:ext>
            </p:extLst>
          </p:nvPr>
        </p:nvGraphicFramePr>
        <p:xfrm>
          <a:off x="740235" y="2609554"/>
          <a:ext cx="22903530" cy="10518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0" name="Line"/>
          <p:cNvSpPr/>
          <p:nvPr/>
        </p:nvSpPr>
        <p:spPr>
          <a:xfrm flipH="1">
            <a:off x="16205409" y="5249161"/>
            <a:ext cx="3887407" cy="4843105"/>
          </a:xfrm>
          <a:prstGeom prst="line">
            <a:avLst/>
          </a:prstGeom>
          <a:ln w="117475">
            <a:solidFill>
              <a:srgbClr val="FF0000"/>
            </a:solidFill>
            <a:miter lim="400000"/>
            <a:tailEnd type="triangle" w="lg" len="lg"/>
          </a:ln>
        </p:spPr>
        <p:txBody>
          <a:bodyPr lIns="50800" tIns="50800" rIns="50800" bIns="50800" anchor="ctr"/>
          <a:lstStyle/>
          <a:p>
            <a:endParaRPr dirty="0"/>
          </a:p>
        </p:txBody>
      </p:sp>
      <p:sp>
        <p:nvSpPr>
          <p:cNvPr id="161" name="Bipolar Disorder"/>
          <p:cNvSpPr txBox="1"/>
          <p:nvPr/>
        </p:nvSpPr>
        <p:spPr>
          <a:xfrm>
            <a:off x="16205409" y="4469461"/>
            <a:ext cx="7106112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 b="1">
                <a:solidFill>
                  <a:srgbClr val="000000"/>
                </a:solidFill>
              </a:defRPr>
            </a:lvl1pPr>
          </a:lstStyle>
          <a:p>
            <a:r>
              <a:rPr lang="en-GB" dirty="0">
                <a:solidFill>
                  <a:srgbClr val="FF0000"/>
                </a:solidFill>
              </a:rPr>
              <a:t>£1.9m on </a:t>
            </a:r>
            <a:r>
              <a:rPr dirty="0">
                <a:solidFill>
                  <a:srgbClr val="FF0000"/>
                </a:solidFill>
              </a:rPr>
              <a:t>Bipolar Disorder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 advAuto="0"/>
      <p:bldP spid="161" grpId="0" animBg="1" advAuto="0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E8A22E96247544B1C425776094B39B" ma:contentTypeVersion="12" ma:contentTypeDescription="Create a new document." ma:contentTypeScope="" ma:versionID="4caf1bd88fc9e3a570724e71daebafdd">
  <xsd:schema xmlns:xsd="http://www.w3.org/2001/XMLSchema" xmlns:xs="http://www.w3.org/2001/XMLSchema" xmlns:p="http://schemas.microsoft.com/office/2006/metadata/properties" xmlns:ns2="9ea14c16-285e-4227-b2f3-6b74008a395c" xmlns:ns3="04a87a9a-f030-4ace-a2b6-18bd6cbb1993" targetNamespace="http://schemas.microsoft.com/office/2006/metadata/properties" ma:root="true" ma:fieldsID="e8b45898601b778653f278ca0e3cc288" ns2:_="" ns3:_="">
    <xsd:import namespace="9ea14c16-285e-4227-b2f3-6b74008a395c"/>
    <xsd:import namespace="04a87a9a-f030-4ace-a2b6-18bd6cbb19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a14c16-285e-4227-b2f3-6b74008a39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87a9a-f030-4ace-a2b6-18bd6cbb199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E10EF6-654D-4893-BC17-15149C06C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a14c16-285e-4227-b2f3-6b74008a395c"/>
    <ds:schemaRef ds:uri="04a87a9a-f030-4ace-a2b6-18bd6cbb19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AC3F3-0876-4F1F-A3DD-ADC3F1A7CE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A0B798-3FBF-40D7-909A-63FEA4BC4DF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58</Words>
  <Application>Microsoft Office PowerPoint</Application>
  <PresentationFormat>Custom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Helvetica Neue Medium</vt:lpstr>
      <vt:lpstr>21_BasicWhite</vt:lpstr>
      <vt:lpstr>Research funding </vt:lpstr>
      <vt:lpstr>UK spending in £m per year on health research</vt:lpstr>
      <vt:lpstr>How much of £124m spent on mental health research annually is spent on bipolar disorder?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spending in £m per year on health research</dc:title>
  <dc:creator>Fiona O'Brien</dc:creator>
  <cp:lastModifiedBy>Fiona O'Brien</cp:lastModifiedBy>
  <cp:revision>3</cp:revision>
  <dcterms:modified xsi:type="dcterms:W3CDTF">2021-04-10T14:57:22Z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0x010100F1E8A22E96247544B1C425776094B39B</vt:lpwstr>
  </property>
</Properties>
</file>